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380" r:id="rId3"/>
    <p:sldId id="381" r:id="rId4"/>
    <p:sldId id="382" r:id="rId5"/>
    <p:sldId id="385" r:id="rId6"/>
    <p:sldId id="403" r:id="rId7"/>
    <p:sldId id="404" r:id="rId8"/>
    <p:sldId id="388" r:id="rId9"/>
    <p:sldId id="387" r:id="rId10"/>
    <p:sldId id="396" r:id="rId11"/>
    <p:sldId id="397" r:id="rId12"/>
    <p:sldId id="398" r:id="rId13"/>
    <p:sldId id="399" r:id="rId14"/>
    <p:sldId id="400" r:id="rId15"/>
    <p:sldId id="401" r:id="rId16"/>
    <p:sldId id="402" r:id="rId17"/>
    <p:sldId id="405" r:id="rId18"/>
    <p:sldId id="406" r:id="rId19"/>
    <p:sldId id="407" r:id="rId20"/>
    <p:sldId id="408" r:id="rId21"/>
    <p:sldId id="409" r:id="rId22"/>
    <p:sldId id="410" r:id="rId23"/>
    <p:sldId id="411" r:id="rId24"/>
    <p:sldId id="412" r:id="rId25"/>
    <p:sldId id="413" r:id="rId26"/>
    <p:sldId id="414" r:id="rId27"/>
    <p:sldId id="415" r:id="rId28"/>
    <p:sldId id="416" r:id="rId29"/>
    <p:sldId id="417" r:id="rId30"/>
    <p:sldId id="418" r:id="rId31"/>
    <p:sldId id="419" r:id="rId32"/>
    <p:sldId id="420" r:id="rId33"/>
    <p:sldId id="422" r:id="rId34"/>
    <p:sldId id="423" r:id="rId35"/>
    <p:sldId id="424" r:id="rId36"/>
    <p:sldId id="425" r:id="rId37"/>
    <p:sldId id="426" r:id="rId38"/>
    <p:sldId id="427" r:id="rId39"/>
    <p:sldId id="428" r:id="rId40"/>
    <p:sldId id="429" r:id="rId41"/>
    <p:sldId id="430" r:id="rId42"/>
    <p:sldId id="431" r:id="rId43"/>
    <p:sldId id="432" r:id="rId44"/>
    <p:sldId id="433" r:id="rId45"/>
    <p:sldId id="434" r:id="rId46"/>
    <p:sldId id="435" r:id="rId47"/>
    <p:sldId id="436" r:id="rId48"/>
    <p:sldId id="437" r:id="rId49"/>
    <p:sldId id="438" r:id="rId50"/>
    <p:sldId id="439" r:id="rId51"/>
    <p:sldId id="440" r:id="rId52"/>
    <p:sldId id="441" r:id="rId53"/>
    <p:sldId id="442" r:id="rId54"/>
    <p:sldId id="443" r:id="rId55"/>
    <p:sldId id="444" r:id="rId56"/>
    <p:sldId id="445" r:id="rId57"/>
    <p:sldId id="446" r:id="rId58"/>
    <p:sldId id="447" r:id="rId59"/>
    <p:sldId id="448" r:id="rId60"/>
    <p:sldId id="449" r:id="rId61"/>
    <p:sldId id="450" r:id="rId62"/>
    <p:sldId id="451" r:id="rId63"/>
    <p:sldId id="452" r:id="rId64"/>
    <p:sldId id="453" r:id="rId65"/>
    <p:sldId id="454" r:id="rId66"/>
    <p:sldId id="458" r:id="rId67"/>
    <p:sldId id="455" r:id="rId68"/>
    <p:sldId id="456" r:id="rId69"/>
    <p:sldId id="457" r:id="rId70"/>
    <p:sldId id="459" r:id="rId71"/>
    <p:sldId id="460" r:id="rId72"/>
    <p:sldId id="461" r:id="rId73"/>
    <p:sldId id="462" r:id="rId74"/>
    <p:sldId id="463" r:id="rId75"/>
    <p:sldId id="464" r:id="rId76"/>
    <p:sldId id="465" r:id="rId77"/>
    <p:sldId id="466" r:id="rId78"/>
    <p:sldId id="467" r:id="rId79"/>
    <p:sldId id="468" r:id="rId80"/>
    <p:sldId id="469" r:id="rId81"/>
    <p:sldId id="470" r:id="rId82"/>
    <p:sldId id="471"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3" autoAdjust="0"/>
    <p:restoredTop sz="51053" autoAdjust="0"/>
  </p:normalViewPr>
  <p:slideViewPr>
    <p:cSldViewPr>
      <p:cViewPr varScale="1">
        <p:scale>
          <a:sx n="54" d="100"/>
          <a:sy n="54" d="100"/>
        </p:scale>
        <p:origin x="-199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20D3EE-0A2D-4A93-AD8B-D89A72EFDC31}" type="datetimeFigureOut">
              <a:rPr lang="en-US" smtClean="0"/>
              <a:pPr/>
              <a:t>5/2/17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44BFF6-D4A4-4B0D-9EDF-0A3E8910ADBE}" type="slidenum">
              <a:rPr lang="en-US" smtClean="0"/>
              <a:pPr/>
              <a:t>‹#›</a:t>
            </a:fld>
            <a:endParaRPr lang="en-US" dirty="0"/>
          </a:p>
        </p:txBody>
      </p:sp>
    </p:spTree>
    <p:extLst>
      <p:ext uri="{BB962C8B-B14F-4D97-AF65-F5344CB8AC3E}">
        <p14:creationId xmlns:p14="http://schemas.microsoft.com/office/powerpoint/2010/main" val="1579622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u="sng" baseline="0" dirty="0" smtClean="0"/>
              <a:t>this last 1/3 of the class is devoted to a few interesting phenomena</a:t>
            </a:r>
          </a:p>
          <a:p>
            <a:r>
              <a:rPr lang="en-US" sz="1400" baseline="0" dirty="0" smtClean="0"/>
              <a:t>both those that that might contribute to state behavior and ways that we are impacted by state behavior (and connections between them)</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Next—globalization, human rights, demographic trends. Today, we’re going to talk about money.  How wealth is dispersed among and between states and what that means for domestic politics and international politics. </a:t>
            </a:r>
          </a:p>
          <a:p>
            <a:endParaRPr lang="en-US" sz="1400" baseline="0" dirty="0" smtClean="0"/>
          </a:p>
          <a:p>
            <a:r>
              <a:rPr lang="en-US" sz="1400" baseline="0" dirty="0" smtClean="0"/>
              <a:t>what is plight of the global south</a:t>
            </a:r>
          </a:p>
        </p:txBody>
      </p:sp>
      <p:sp>
        <p:nvSpPr>
          <p:cNvPr id="4" name="Slide Number Placeholder 3"/>
          <p:cNvSpPr>
            <a:spLocks noGrp="1"/>
          </p:cNvSpPr>
          <p:nvPr>
            <p:ph type="sldNum" sz="quarter" idx="10"/>
          </p:nvPr>
        </p:nvSpPr>
        <p:spPr/>
        <p:txBody>
          <a:bodyPr/>
          <a:lstStyle/>
          <a:p>
            <a:fld id="{7644BFF6-D4A4-4B0D-9EDF-0A3E8910ADB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dirty="0" smtClean="0"/>
              <a:t>Next </a:t>
            </a:r>
            <a:r>
              <a:rPr lang="en-US" sz="1500" b="1" dirty="0" smtClean="0"/>
              <a:t>DESTINY</a:t>
            </a:r>
            <a:r>
              <a:rPr lang="en-US" sz="1500" dirty="0" smtClean="0"/>
              <a:t>: colonial legacy</a:t>
            </a:r>
          </a:p>
          <a:p>
            <a:r>
              <a:rPr lang="en-US" sz="1500" dirty="0" smtClean="0"/>
              <a:t>Based on the endowment of states, some looked outward first (had guns, steel,</a:t>
            </a:r>
            <a:r>
              <a:rPr lang="en-US" sz="1500" baseline="0" dirty="0" smtClean="0"/>
              <a:t> boats—so conquered) while others tried to survive on less </a:t>
            </a:r>
            <a:r>
              <a:rPr lang="en-US" sz="1500" baseline="0" dirty="0" err="1" smtClean="0"/>
              <a:t>arible</a:t>
            </a:r>
            <a:r>
              <a:rPr lang="en-US" sz="1500" baseline="0" dirty="0" smtClean="0"/>
              <a:t> soil.   Leading to colonialism—which also influenced later development</a:t>
            </a:r>
            <a:endParaRPr lang="en-US" sz="1500"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u="sng" dirty="0" smtClean="0">
                <a:solidFill>
                  <a:srgbClr val="000000"/>
                </a:solidFill>
              </a:rPr>
              <a:t>1</a:t>
            </a:r>
            <a:r>
              <a:rPr lang="en-US" sz="1600" u="sng" baseline="30000" dirty="0" smtClean="0">
                <a:solidFill>
                  <a:srgbClr val="000000"/>
                </a:solidFill>
              </a:rPr>
              <a:t>st</a:t>
            </a:r>
            <a:r>
              <a:rPr lang="en-US" sz="1600" u="sng" dirty="0" smtClean="0">
                <a:solidFill>
                  <a:srgbClr val="000000"/>
                </a:solidFill>
              </a:rPr>
              <a:t> wave</a:t>
            </a:r>
            <a:r>
              <a:rPr lang="en-US" sz="1600" dirty="0" smtClean="0">
                <a:solidFill>
                  <a:srgbClr val="000000"/>
                </a:solidFill>
              </a:rPr>
              <a:t>: </a:t>
            </a:r>
          </a:p>
          <a:p>
            <a:r>
              <a:rPr lang="en-US" sz="1600" dirty="0" smtClean="0">
                <a:solidFill>
                  <a:srgbClr val="000000"/>
                </a:solidFill>
              </a:rPr>
              <a:t>conquer territories</a:t>
            </a:r>
          </a:p>
          <a:p>
            <a:r>
              <a:rPr lang="en-US" sz="1600" dirty="0" smtClean="0">
                <a:solidFill>
                  <a:srgbClr val="000000"/>
                </a:solidFill>
              </a:rPr>
              <a:t>take </a:t>
            </a:r>
            <a:r>
              <a:rPr lang="en-US" sz="1600" i="1" dirty="0" smtClean="0">
                <a:solidFill>
                  <a:srgbClr val="000000"/>
                </a:solidFill>
              </a:rPr>
              <a:t>some</a:t>
            </a:r>
            <a:r>
              <a:rPr lang="en-US" sz="1600" dirty="0" smtClean="0">
                <a:solidFill>
                  <a:srgbClr val="000000"/>
                </a:solidFill>
              </a:rPr>
              <a:t> raw materials </a:t>
            </a:r>
          </a:p>
          <a:p>
            <a:r>
              <a:rPr lang="en-US" sz="1600" dirty="0" smtClean="0">
                <a:solidFill>
                  <a:srgbClr val="000000"/>
                </a:solidFill>
              </a:rPr>
              <a:t>Mostly: market creation</a:t>
            </a:r>
          </a:p>
          <a:p>
            <a:r>
              <a:rPr lang="en-US" sz="1600" u="sng" dirty="0" smtClean="0"/>
              <a:t>Based on: </a:t>
            </a:r>
            <a:r>
              <a:rPr lang="en-US" sz="1600" u="sng" dirty="0" err="1" smtClean="0"/>
              <a:t>Merchantilism</a:t>
            </a:r>
            <a:r>
              <a:rPr lang="en-US" sz="1600" dirty="0" smtClean="0"/>
              <a:t>:  The state needs to be powerful.  The market is unpredictable.  So, the state controls the market.</a:t>
            </a:r>
          </a:p>
          <a:p>
            <a:pPr lvl="1"/>
            <a:r>
              <a:rPr lang="en-US" sz="1600" dirty="0" smtClean="0"/>
              <a:t>Active role of the state, boosting power</a:t>
            </a:r>
          </a:p>
          <a:p>
            <a:r>
              <a:rPr lang="en-US" sz="1600" dirty="0" smtClean="0">
                <a:solidFill>
                  <a:srgbClr val="000000"/>
                </a:solidFill>
              </a:rPr>
              <a:t>	power and wealth are closely related-both legitimate policy goals</a:t>
            </a:r>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solidFill>
                  <a:srgbClr val="000000"/>
                </a:solidFill>
              </a:rPr>
              <a:t>this era of colonialism centered less on creating/maintaining/stabilizing the market for goods</a:t>
            </a:r>
          </a:p>
          <a:p>
            <a:r>
              <a:rPr lang="en-US" sz="1600" dirty="0" smtClean="0">
                <a:solidFill>
                  <a:srgbClr val="000000"/>
                </a:solidFill>
              </a:rPr>
              <a:t>more on taking raw materials. To create goods to sell to ever enlarging markets</a:t>
            </a:r>
          </a:p>
          <a:p>
            <a:r>
              <a:rPr lang="en-US" sz="1600" dirty="0" smtClean="0">
                <a:solidFill>
                  <a:srgbClr val="000000"/>
                </a:solidFill>
              </a:rPr>
              <a:t>Take raw materials</a:t>
            </a:r>
          </a:p>
          <a:p>
            <a:r>
              <a:rPr lang="en-US" sz="1600" dirty="0" smtClean="0">
                <a:solidFill>
                  <a:srgbClr val="000000"/>
                </a:solidFill>
              </a:rPr>
              <a:t>Only enough stability/infrastructure to extract resources</a:t>
            </a:r>
          </a:p>
          <a:p>
            <a:endParaRPr lang="en-US" sz="1600" dirty="0" smtClean="0">
              <a:solidFill>
                <a:srgbClr val="000000"/>
              </a:solidFill>
            </a:endParaRPr>
          </a:p>
          <a:p>
            <a:endParaRPr lang="en-US" sz="1600" dirty="0" smtClean="0"/>
          </a:p>
          <a:p>
            <a:r>
              <a:rPr lang="en-US" sz="1600" u="sng" dirty="0" smtClean="0">
                <a:solidFill>
                  <a:prstClr val="black"/>
                </a:solidFill>
                <a:effectLst/>
              </a:rPr>
              <a:t>Based on: Economic liberalism </a:t>
            </a:r>
            <a:r>
              <a:rPr lang="en-US" sz="1600" dirty="0" smtClean="0">
                <a:solidFill>
                  <a:srgbClr val="000000"/>
                </a:solidFill>
              </a:rPr>
              <a:t>(laissez-faire economics)</a:t>
            </a:r>
          </a:p>
          <a:p>
            <a:pPr lvl="1"/>
            <a:r>
              <a:rPr lang="en-US" sz="1600" dirty="0" smtClean="0">
                <a:solidFill>
                  <a:srgbClr val="000000"/>
                </a:solidFill>
              </a:rPr>
              <a:t>Remove governmental involvement and the market will better generate revenue</a:t>
            </a:r>
          </a:p>
          <a:p>
            <a:r>
              <a:rPr lang="en-US" sz="1600" i="1" dirty="0" smtClean="0">
                <a:solidFill>
                  <a:srgbClr val="000000"/>
                </a:solidFill>
              </a:rPr>
              <a:t>Don’t need markets, just resources</a:t>
            </a:r>
          </a:p>
          <a:p>
            <a:pPr marL="638175" lvl="1" indent="-342900">
              <a:spcBef>
                <a:spcPct val="20000"/>
              </a:spcBef>
              <a:buClrTx/>
              <a:buSzTx/>
              <a:buFont typeface="Arial" pitchFamily="34" charset="0"/>
              <a:buChar char="•"/>
            </a:pPr>
            <a:r>
              <a:rPr lang="en-US" sz="1600" dirty="0" err="1" smtClean="0">
                <a:solidFill>
                  <a:prstClr val="black"/>
                </a:solidFill>
                <a:effectLst/>
              </a:rPr>
              <a:t>gov’t</a:t>
            </a:r>
            <a:r>
              <a:rPr lang="en-US" sz="1600" dirty="0" smtClean="0">
                <a:solidFill>
                  <a:prstClr val="black"/>
                </a:solidFill>
                <a:effectLst/>
              </a:rPr>
              <a:t> intervention unnecessary</a:t>
            </a:r>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solidFill>
                  <a:srgbClr val="000000"/>
                </a:solidFill>
              </a:rPr>
              <a:t>1</a:t>
            </a:r>
            <a:r>
              <a:rPr lang="en-US" sz="1400" baseline="30000" dirty="0" smtClean="0">
                <a:solidFill>
                  <a:srgbClr val="000000"/>
                </a:solidFill>
              </a:rPr>
              <a:t>st</a:t>
            </a:r>
            <a:r>
              <a:rPr lang="en-US" sz="1400" dirty="0" smtClean="0">
                <a:solidFill>
                  <a:srgbClr val="000000"/>
                </a:solidFill>
              </a:rPr>
              <a:t> wave:</a:t>
            </a:r>
          </a:p>
          <a:p>
            <a:pPr lvl="1"/>
            <a:r>
              <a:rPr lang="en-US" sz="1400" dirty="0" smtClean="0">
                <a:solidFill>
                  <a:srgbClr val="000000"/>
                </a:solidFill>
              </a:rPr>
              <a:t>Settlers =  strong institutions, full infrastructure (Government and constitution, Private property, Roads, Schools)</a:t>
            </a:r>
          </a:p>
          <a:p>
            <a:r>
              <a:rPr lang="en-US" sz="1400" dirty="0" smtClean="0">
                <a:solidFill>
                  <a:srgbClr val="000000"/>
                </a:solidFill>
              </a:rPr>
              <a:t>Quick development = now wealthy</a:t>
            </a:r>
          </a:p>
          <a:p>
            <a:r>
              <a:rPr lang="en-US" sz="1400" dirty="0" smtClean="0">
                <a:solidFill>
                  <a:srgbClr val="000000"/>
                </a:solidFill>
              </a:rPr>
              <a:t>2</a:t>
            </a:r>
            <a:r>
              <a:rPr lang="en-US" sz="1400" baseline="30000" dirty="0" smtClean="0">
                <a:solidFill>
                  <a:srgbClr val="000000"/>
                </a:solidFill>
              </a:rPr>
              <a:t>nd</a:t>
            </a:r>
            <a:r>
              <a:rPr lang="en-US" sz="1400" dirty="0" smtClean="0">
                <a:solidFill>
                  <a:srgbClr val="000000"/>
                </a:solidFill>
              </a:rPr>
              <a:t> wave:</a:t>
            </a:r>
          </a:p>
          <a:p>
            <a:pPr lvl="1"/>
            <a:r>
              <a:rPr lang="en-US" sz="1400" dirty="0" smtClean="0">
                <a:solidFill>
                  <a:srgbClr val="000000"/>
                </a:solidFill>
              </a:rPr>
              <a:t>Few settlers </a:t>
            </a:r>
            <a:r>
              <a:rPr lang="en-US" sz="1400" dirty="0" smtClean="0"/>
              <a:t>just army = No infrastructure One strong leader </a:t>
            </a:r>
          </a:p>
          <a:p>
            <a:r>
              <a:rPr lang="en-US" sz="1400" dirty="0" smtClean="0">
                <a:solidFill>
                  <a:srgbClr val="000000"/>
                </a:solidFill>
              </a:rPr>
              <a:t>Weak institutions, infrastructure</a:t>
            </a:r>
          </a:p>
          <a:p>
            <a:r>
              <a:rPr lang="en-US" sz="1400" dirty="0" smtClean="0">
                <a:solidFill>
                  <a:srgbClr val="000000"/>
                </a:solidFill>
              </a:rPr>
              <a:t>Slow development= still poor</a:t>
            </a:r>
          </a:p>
          <a:p>
            <a:pPr lvl="1"/>
            <a:r>
              <a:rPr lang="en-US" sz="1400" dirty="0" smtClean="0">
                <a:solidFill>
                  <a:srgbClr val="000000"/>
                </a:solidFill>
              </a:rPr>
              <a:t> (high pop growth, political instability, stuck providing raw materials—not industrializing, etc)</a:t>
            </a:r>
          </a:p>
          <a:p>
            <a:r>
              <a:rPr lang="en-US" sz="1400" i="1" dirty="0" smtClean="0"/>
              <a:t>Latin </a:t>
            </a:r>
            <a:r>
              <a:rPr lang="en-US" sz="1400" i="1" dirty="0" err="1" smtClean="0"/>
              <a:t>america</a:t>
            </a:r>
            <a:r>
              <a:rPr lang="en-US" sz="1400" i="1" dirty="0" smtClean="0"/>
              <a:t> doesn’t fit with this time-line</a:t>
            </a:r>
            <a:r>
              <a:rPr lang="en-US" sz="1400" i="1" baseline="0" dirty="0" smtClean="0"/>
              <a:t> but the types of colonialism favored by </a:t>
            </a:r>
            <a:r>
              <a:rPr lang="en-US" sz="1400" i="1" baseline="0" dirty="0" err="1" smtClean="0"/>
              <a:t>portugal</a:t>
            </a:r>
            <a:r>
              <a:rPr lang="en-US" sz="1400" i="1" baseline="0" dirty="0" smtClean="0"/>
              <a:t> and </a:t>
            </a:r>
            <a:r>
              <a:rPr lang="en-US" sz="1400" i="1" baseline="0" dirty="0" err="1" smtClean="0"/>
              <a:t>spain</a:t>
            </a:r>
            <a:r>
              <a:rPr lang="en-US" sz="1400" i="1" baseline="0" dirty="0" smtClean="0"/>
              <a:t> favored elites—but did build some infrastructure—so that persists as well</a:t>
            </a:r>
          </a:p>
          <a:p>
            <a:r>
              <a:rPr lang="en-US" sz="1400" i="1" baseline="0" dirty="0" smtClean="0"/>
              <a:t>Less settlement than 1</a:t>
            </a:r>
            <a:r>
              <a:rPr lang="en-US" sz="1400" i="1" baseline="30000" dirty="0" smtClean="0"/>
              <a:t>st</a:t>
            </a:r>
            <a:r>
              <a:rPr lang="en-US" sz="1400" i="1" baseline="0" dirty="0" smtClean="0"/>
              <a:t> wave (like 1.5 wave) (because less land so elite wouldn’t share)</a:t>
            </a:r>
          </a:p>
          <a:p>
            <a:r>
              <a:rPr lang="en-US" sz="1400" i="1" baseline="0" dirty="0" smtClean="0"/>
              <a:t>Weaker development, though stronger than the official 2</a:t>
            </a:r>
            <a:r>
              <a:rPr lang="en-US" sz="1400" i="1" baseline="30000" dirty="0" smtClean="0"/>
              <a:t>nd</a:t>
            </a:r>
            <a:r>
              <a:rPr lang="en-US" sz="1400" i="1" baseline="0" dirty="0" smtClean="0"/>
              <a:t> wave</a:t>
            </a:r>
          </a:p>
          <a:p>
            <a:r>
              <a:rPr lang="en-US" sz="1400" i="1" baseline="0" dirty="0" smtClean="0"/>
              <a:t>Weaker institutions than first wave</a:t>
            </a:r>
            <a:endParaRPr lang="en-US" sz="1400" i="1"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
            </a:r>
            <a:r>
              <a:rPr lang="en-US" sz="1400" dirty="0" smtClean="0"/>
              <a:t>ependency theory would provide a </a:t>
            </a:r>
            <a:r>
              <a:rPr lang="en-US" sz="1400" b="1" dirty="0" smtClean="0"/>
              <a:t>third possible destiny argument</a:t>
            </a:r>
            <a:r>
              <a:rPr lang="en-US" sz="1400" dirty="0" smtClean="0"/>
              <a:t>—though</a:t>
            </a:r>
            <a:r>
              <a:rPr lang="en-US" sz="1400" baseline="0" dirty="0" smtClean="0"/>
              <a:t> we could </a:t>
            </a:r>
            <a:r>
              <a:rPr lang="en-US" sz="1400" baseline="0" dirty="0" err="1" smtClean="0"/>
              <a:t>aguably</a:t>
            </a:r>
            <a:r>
              <a:rPr lang="en-US" sz="1400" baseline="0" dirty="0" smtClean="0"/>
              <a:t> also place this as someone else’s policy that’s screwing you—but since you can’t escape, is destiny.</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Modern destiny :WST/dependency theory—still going on.</a:t>
            </a:r>
          </a:p>
          <a:p>
            <a:endParaRPr lang="en-US" sz="1400"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dirty="0" smtClean="0"/>
              <a:t>Consider the global south’s economic problems</a:t>
            </a:r>
            <a:endParaRPr lang="en-US" sz="1500" dirty="0" smtClean="0">
              <a:solidFill>
                <a:srgbClr val="000000"/>
              </a:solidFill>
            </a:endParaRPr>
          </a:p>
          <a:p>
            <a:pPr lvl="1"/>
            <a:r>
              <a:rPr lang="en-US" sz="1500" dirty="0" smtClean="0">
                <a:solidFill>
                  <a:srgbClr val="000000"/>
                </a:solidFill>
              </a:rPr>
              <a:t> (high pop growth, instability, stuck providing raw materials—not industrializing, etc)</a:t>
            </a:r>
          </a:p>
          <a:p>
            <a:pPr lvl="1"/>
            <a:r>
              <a:rPr lang="en-US" sz="1500" dirty="0" smtClean="0"/>
              <a:t>Explain with modernization and dependency theory</a:t>
            </a:r>
          </a:p>
          <a:p>
            <a:endParaRPr lang="en-US" sz="1500" u="sng" dirty="0" smtClean="0">
              <a:solidFill>
                <a:srgbClr val="000000"/>
              </a:solidFill>
            </a:endParaRPr>
          </a:p>
          <a:p>
            <a:r>
              <a:rPr lang="en-US" sz="1500" u="sng" dirty="0" smtClean="0">
                <a:solidFill>
                  <a:srgbClr val="000000"/>
                </a:solidFill>
              </a:rPr>
              <a:t>1) Modernization</a:t>
            </a:r>
            <a:r>
              <a:rPr lang="en-US" sz="1500" dirty="0" smtClean="0">
                <a:solidFill>
                  <a:srgbClr val="000000"/>
                </a:solidFill>
              </a:rPr>
              <a:t>: development is a </a:t>
            </a:r>
            <a:r>
              <a:rPr lang="en-US" sz="1500" i="1" dirty="0" smtClean="0">
                <a:solidFill>
                  <a:srgbClr val="000000"/>
                </a:solidFill>
              </a:rPr>
              <a:t>process.  H</a:t>
            </a:r>
            <a:r>
              <a:rPr lang="en-US" sz="1500" dirty="0" smtClean="0">
                <a:solidFill>
                  <a:srgbClr val="000000"/>
                </a:solidFill>
              </a:rPr>
              <a:t>appens over time.  It’s still early.</a:t>
            </a:r>
          </a:p>
          <a:p>
            <a:r>
              <a:rPr lang="en-US" sz="1500" dirty="0" smtClean="0">
                <a:solidFill>
                  <a:srgbClr val="000000"/>
                </a:solidFill>
              </a:rPr>
              <a:t>Get $ and grow wealth         Industrialize    </a:t>
            </a:r>
          </a:p>
          <a:p>
            <a:pPr lvl="1">
              <a:buNone/>
            </a:pPr>
            <a:r>
              <a:rPr lang="en-US" sz="1500" dirty="0" smtClean="0">
                <a:solidFill>
                  <a:srgbClr val="000000"/>
                </a:solidFill>
              </a:rPr>
              <a:t>            get wealthier           liberalize politically</a:t>
            </a:r>
          </a:p>
          <a:p>
            <a:pPr lvl="1">
              <a:buNone/>
            </a:pPr>
            <a:r>
              <a:rPr lang="en-US" sz="1500" dirty="0" smtClean="0">
                <a:solidFill>
                  <a:srgbClr val="000000"/>
                </a:solidFill>
              </a:rPr>
              <a:t>Kill 2 birds, 1 stone</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2) Dependency: </a:t>
            </a:r>
            <a:r>
              <a:rPr lang="en-US" sz="1500" dirty="0" smtClean="0">
                <a:solidFill>
                  <a:srgbClr val="000000"/>
                </a:solidFill>
              </a:rPr>
              <a:t>They’re on the butt-end of a 1</a:t>
            </a:r>
            <a:r>
              <a:rPr lang="en-US" sz="1500" baseline="30000" dirty="0" smtClean="0">
                <a:solidFill>
                  <a:srgbClr val="000000"/>
                </a:solidFill>
              </a:rPr>
              <a:t>st</a:t>
            </a:r>
            <a:r>
              <a:rPr lang="en-US" sz="1500" dirty="0" smtClean="0">
                <a:solidFill>
                  <a:srgbClr val="000000"/>
                </a:solidFill>
              </a:rPr>
              <a:t> world (int’l) and elite (domestic) dominated division of labor</a:t>
            </a:r>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Economist </a:t>
            </a:r>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9F85CAF-7A9F-654B-83B2-1C4A3EA00BCC}" type="slidenum">
              <a:rPr lang="en-US"/>
              <a:pPr/>
              <a:t>18</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GB" sz="1600" i="1" dirty="0" smtClean="0">
                <a:solidFill>
                  <a:srgbClr val="000000"/>
                </a:solidFill>
              </a:rPr>
              <a:t>Shrinking of the world: the movement towards the expansion of economic and social ties between countries </a:t>
            </a:r>
          </a:p>
          <a:p>
            <a:r>
              <a:rPr lang="en-US" sz="1600" i="1" dirty="0" smtClean="0">
                <a:solidFill>
                  <a:srgbClr val="000000"/>
                </a:solidFill>
              </a:rPr>
              <a:t>An unprecedented compression of time and space reflected in intensified interconnections…on a global scale</a:t>
            </a:r>
          </a:p>
          <a:p>
            <a:r>
              <a:rPr lang="en-US" sz="1600" dirty="0" smtClean="0">
                <a:latin typeface="Times New Roman" pitchFamily="-109" charset="0"/>
              </a:rPr>
              <a:t>Is it new?</a:t>
            </a:r>
          </a:p>
          <a:p>
            <a:r>
              <a:rPr lang="en-US" sz="1600" dirty="0" smtClean="0">
                <a:latin typeface="Times New Roman" pitchFamily="-109" charset="0"/>
              </a:rPr>
              <a:t>Before: </a:t>
            </a:r>
            <a:r>
              <a:rPr lang="en-US" sz="1600" dirty="0" smtClean="0">
                <a:solidFill>
                  <a:srgbClr val="000000"/>
                </a:solidFill>
              </a:rPr>
              <a:t>Territorial boundaries more or less kept things in and out,  Society and culture had spatial referents, Others? </a:t>
            </a:r>
          </a:p>
          <a:p>
            <a:r>
              <a:rPr lang="en-US" sz="1600" dirty="0" smtClean="0">
                <a:latin typeface="Times New Roman" pitchFamily="-109" charset="0"/>
              </a:rPr>
              <a:t>What does it do? Good for all or bad?</a:t>
            </a:r>
            <a:r>
              <a:rPr lang="en-US" sz="1600" baseline="0" dirty="0" smtClean="0">
                <a:latin typeface="Times New Roman" pitchFamily="-109" charset="0"/>
              </a:rPr>
              <a:t> In what ways? </a:t>
            </a:r>
          </a:p>
          <a:p>
            <a:r>
              <a:rPr lang="en-US" sz="1600" dirty="0" smtClean="0">
                <a:solidFill>
                  <a:srgbClr val="000000"/>
                </a:solidFill>
              </a:rPr>
              <a:t>Contradictory: It integrates and disintegrates, It fosters cooperation and conflict, It engenders order and disorder, It is divisive and unifying</a:t>
            </a:r>
          </a:p>
          <a:p>
            <a:endParaRPr lang="en-US" sz="1600" dirty="0" smtClean="0">
              <a:latin typeface="Times New Roman" pitchFamily="-109" charset="0"/>
            </a:endParaRPr>
          </a:p>
          <a:p>
            <a:r>
              <a:rPr lang="en-US" sz="1600" dirty="0" smtClean="0">
                <a:latin typeface="Times New Roman" pitchFamily="-109" charset="0"/>
              </a:rPr>
              <a:t>Types: economic</a:t>
            </a:r>
            <a:r>
              <a:rPr lang="en-US" sz="1600" baseline="0" dirty="0" smtClean="0">
                <a:latin typeface="Times New Roman" pitchFamily="-109" charset="0"/>
              </a:rPr>
              <a:t> (+ technology), political, cultural</a:t>
            </a:r>
            <a:endParaRPr lang="en-US" sz="1600" dirty="0">
              <a:latin typeface="Times New Roman" pitchFamily="-109"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PRIMARY ONE—THE ROOT OF ALL OTHERS</a:t>
            </a:r>
          </a:p>
          <a:p>
            <a:r>
              <a:rPr lang="en-US" sz="1400" dirty="0" smtClean="0">
                <a:solidFill>
                  <a:srgbClr val="000000"/>
                </a:solidFill>
              </a:rPr>
              <a:t>Integration of national economies into the international economy </a:t>
            </a:r>
          </a:p>
          <a:p>
            <a:pPr lvl="1"/>
            <a:r>
              <a:rPr lang="en-US" sz="1400" dirty="0" smtClean="0">
                <a:solidFill>
                  <a:srgbClr val="324966"/>
                </a:solidFill>
              </a:rPr>
              <a:t>Through: trade, FDI and capital flows, international flows of workers</a:t>
            </a:r>
          </a:p>
          <a:p>
            <a:r>
              <a:rPr lang="en-US" sz="1400" kern="1200" dirty="0" smtClean="0">
                <a:solidFill>
                  <a:schemeClr val="tx1"/>
                </a:solidFill>
                <a:latin typeface="+mn-lt"/>
                <a:ea typeface="+mn-ea"/>
                <a:cs typeface="+mn-cs"/>
              </a:rPr>
              <a:t>TRADE Examples</a:t>
            </a:r>
          </a:p>
          <a:p>
            <a:r>
              <a:rPr lang="en-US" sz="1400" kern="1200" dirty="0" smtClean="0">
                <a:solidFill>
                  <a:schemeClr val="tx1"/>
                </a:solidFill>
                <a:latin typeface="+mn-lt"/>
                <a:ea typeface="+mn-ea"/>
                <a:cs typeface="+mn-cs"/>
              </a:rPr>
              <a:t>1) Economic integration -</a:t>
            </a:r>
            <a:r>
              <a:rPr lang="en-US" sz="1400" b="1" kern="1200" dirty="0" smtClean="0">
                <a:solidFill>
                  <a:schemeClr val="tx1"/>
                </a:solidFill>
                <a:latin typeface="+mn-lt"/>
                <a:ea typeface="+mn-ea"/>
                <a:cs typeface="+mn-cs"/>
              </a:rPr>
              <a:t> European economic integration (ECC </a:t>
            </a:r>
            <a:r>
              <a:rPr lang="en-US" sz="1400" b="1" kern="1200" dirty="0" err="1" smtClean="0">
                <a:solidFill>
                  <a:schemeClr val="tx1"/>
                </a:solidFill>
                <a:latin typeface="+mn-lt"/>
                <a:ea typeface="+mn-ea"/>
                <a:cs typeface="+mn-cs"/>
                <a:sym typeface="Wingdings"/>
              </a:rPr>
              <a:t></a:t>
            </a:r>
            <a:r>
              <a:rPr lang="en-US" sz="1400" b="1" kern="1200" dirty="0" smtClean="0">
                <a:solidFill>
                  <a:schemeClr val="tx1"/>
                </a:solidFill>
                <a:latin typeface="+mn-lt"/>
                <a:ea typeface="+mn-ea"/>
                <a:cs typeface="+mn-cs"/>
                <a:sym typeface="Wingdings"/>
              </a:rPr>
              <a:t> EU)</a:t>
            </a:r>
            <a:endParaRPr lang="en-US" sz="1400" b="1"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	Remove physical, tech and fiscal barriers to trade,</a:t>
            </a:r>
            <a:r>
              <a:rPr lang="en-US" sz="1400" kern="1200" baseline="0" dirty="0" smtClean="0">
                <a:solidFill>
                  <a:schemeClr val="tx1"/>
                </a:solidFill>
                <a:latin typeface="+mn-lt"/>
                <a:ea typeface="+mn-ea"/>
                <a:cs typeface="+mn-cs"/>
              </a:rPr>
              <a:t>  </a:t>
            </a:r>
            <a:r>
              <a:rPr lang="en-US" sz="1400" kern="1200" dirty="0" smtClean="0">
                <a:solidFill>
                  <a:schemeClr val="tx1"/>
                </a:solidFill>
                <a:latin typeface="+mn-lt"/>
                <a:ea typeface="+mn-ea"/>
                <a:cs typeface="+mn-cs"/>
              </a:rPr>
              <a:t>Monetary union - single currency</a:t>
            </a:r>
          </a:p>
          <a:p>
            <a:r>
              <a:rPr lang="en-US" sz="1400" kern="1200" dirty="0" smtClean="0">
                <a:solidFill>
                  <a:schemeClr val="tx1"/>
                </a:solidFill>
                <a:latin typeface="+mn-lt"/>
                <a:ea typeface="+mn-ea"/>
                <a:cs typeface="+mn-cs"/>
              </a:rPr>
              <a:t>2) Less extreme—</a:t>
            </a:r>
            <a:r>
              <a:rPr lang="en-US" sz="1400" b="1" kern="1200" dirty="0" smtClean="0">
                <a:solidFill>
                  <a:schemeClr val="tx1"/>
                </a:solidFill>
                <a:latin typeface="+mn-lt"/>
                <a:ea typeface="+mn-ea"/>
                <a:cs typeface="+mn-cs"/>
              </a:rPr>
              <a:t>trade agreements</a:t>
            </a:r>
          </a:p>
          <a:p>
            <a:r>
              <a:rPr lang="en-US" sz="1400" kern="120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Mercoursur</a:t>
            </a:r>
            <a:r>
              <a:rPr lang="en-US" sz="1400" kern="1200" dirty="0" smtClean="0">
                <a:solidFill>
                  <a:schemeClr val="tx1"/>
                </a:solidFill>
                <a:latin typeface="+mn-lt"/>
                <a:ea typeface="+mn-ea"/>
                <a:cs typeface="+mn-cs"/>
              </a:rPr>
              <a:t>:  South America </a:t>
            </a:r>
          </a:p>
          <a:p>
            <a:r>
              <a:rPr lang="en-US" sz="1200" kern="1200" dirty="0" smtClean="0">
                <a:solidFill>
                  <a:schemeClr val="tx1"/>
                </a:solidFill>
                <a:latin typeface="+mn-lt"/>
                <a:ea typeface="+mn-ea"/>
                <a:cs typeface="+mn-cs"/>
              </a:rPr>
              <a:t>(primary members Argentina, Brazil, Paraguay and Uruguay/ secondary members Bolivia, Chile, Colombia, Ecuador and Peru  and some non-South American trading partners like Israel and Egypt)</a:t>
            </a:r>
          </a:p>
          <a:p>
            <a:r>
              <a:rPr lang="en-US" sz="1200" kern="1200" dirty="0" smtClean="0">
                <a:solidFill>
                  <a:schemeClr val="tx1"/>
                </a:solidFill>
                <a:latin typeface="+mn-lt"/>
                <a:ea typeface="+mn-ea"/>
                <a:cs typeface="+mn-cs"/>
              </a:rPr>
              <a:t>APEC: Asia-pacific economic cooperation—free trade agreement in </a:t>
            </a:r>
            <a:r>
              <a:rPr lang="en-US" sz="1200" kern="1200" dirty="0" err="1" smtClean="0">
                <a:solidFill>
                  <a:schemeClr val="tx1"/>
                </a:solidFill>
                <a:latin typeface="+mn-lt"/>
                <a:ea typeface="+mn-ea"/>
                <a:cs typeface="+mn-cs"/>
              </a:rPr>
              <a:t>asia</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AFTA-</a:t>
            </a:r>
            <a:r>
              <a:rPr lang="en-US" sz="1200" kern="1200" dirty="0" err="1" smtClean="0">
                <a:solidFill>
                  <a:schemeClr val="tx1"/>
                </a:solidFill>
                <a:latin typeface="+mn-lt"/>
                <a:ea typeface="+mn-ea"/>
                <a:cs typeface="+mn-cs"/>
              </a:rPr>
              <a:t>asean</a:t>
            </a:r>
            <a:r>
              <a:rPr lang="en-US" sz="1200" kern="1200" dirty="0" smtClean="0">
                <a:solidFill>
                  <a:schemeClr val="tx1"/>
                </a:solidFill>
                <a:latin typeface="+mn-lt"/>
                <a:ea typeface="+mn-ea"/>
                <a:cs typeface="+mn-cs"/>
              </a:rPr>
              <a:t> free trade area in southeast </a:t>
            </a:r>
            <a:r>
              <a:rPr lang="en-US" sz="1200" kern="1200" dirty="0" err="1" smtClean="0">
                <a:solidFill>
                  <a:schemeClr val="tx1"/>
                </a:solidFill>
                <a:latin typeface="+mn-lt"/>
                <a:ea typeface="+mn-ea"/>
                <a:cs typeface="+mn-cs"/>
              </a:rPr>
              <a:t>asia</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3</a:t>
            </a:r>
            <a:r>
              <a:rPr lang="en-US" sz="1400" kern="1200" dirty="0" smtClean="0">
                <a:solidFill>
                  <a:schemeClr val="tx1"/>
                </a:solidFill>
                <a:latin typeface="+mn-lt"/>
                <a:ea typeface="+mn-ea"/>
                <a:cs typeface="+mn-cs"/>
              </a:rPr>
              <a:t>) </a:t>
            </a:r>
            <a:r>
              <a:rPr lang="en-US" sz="1400" b="1" kern="1200" dirty="0" smtClean="0">
                <a:solidFill>
                  <a:schemeClr val="tx1"/>
                </a:solidFill>
                <a:latin typeface="+mn-lt"/>
                <a:ea typeface="+mn-ea"/>
                <a:cs typeface="+mn-cs"/>
              </a:rPr>
              <a:t>MNC or </a:t>
            </a:r>
            <a:r>
              <a:rPr lang="en-US" sz="1400" b="1" kern="1200" dirty="0" err="1" smtClean="0">
                <a:solidFill>
                  <a:schemeClr val="tx1"/>
                </a:solidFill>
                <a:latin typeface="+mn-lt"/>
                <a:ea typeface="+mn-ea"/>
                <a:cs typeface="+mn-cs"/>
              </a:rPr>
              <a:t>TNC’s</a:t>
            </a:r>
            <a:r>
              <a:rPr lang="en-US" sz="1400" b="1" kern="1200" dirty="0" smtClean="0">
                <a:solidFill>
                  <a:schemeClr val="tx1"/>
                </a:solidFill>
                <a:latin typeface="+mn-lt"/>
                <a:ea typeface="+mn-ea"/>
                <a:cs typeface="+mn-cs"/>
              </a:rPr>
              <a:t> </a:t>
            </a:r>
            <a:r>
              <a:rPr lang="en-US" sz="1400" kern="1200" dirty="0" smtClean="0">
                <a:solidFill>
                  <a:schemeClr val="tx1"/>
                </a:solidFill>
                <a:latin typeface="+mn-lt"/>
                <a:ea typeface="+mn-ea"/>
                <a:cs typeface="+mn-cs"/>
              </a:rPr>
              <a:t>– businesses with headquarters in one country but operations in a number of others</a:t>
            </a:r>
          </a:p>
          <a:p>
            <a:endParaRPr lang="en-US" dirty="0"/>
          </a:p>
        </p:txBody>
      </p:sp>
      <p:sp>
        <p:nvSpPr>
          <p:cNvPr id="4" name="Slide Number Placeholder 3"/>
          <p:cNvSpPr>
            <a:spLocks noGrp="1"/>
          </p:cNvSpPr>
          <p:nvPr>
            <p:ph type="sldNum" sz="quarter" idx="10"/>
          </p:nvPr>
        </p:nvSpPr>
        <p:spPr/>
        <p:txBody>
          <a:bodyPr/>
          <a:lstStyle/>
          <a:p>
            <a:fld id="{03C09027-E8EF-894A-BB3E-C7C3E5B0C181}"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a:t>
            </a:r>
            <a:r>
              <a:rPr lang="en-US" baseline="0" dirty="0" smtClean="0"/>
              <a:t> wealth becoming increasingly international-trade heavy—international trade disproportionate to before.</a:t>
            </a:r>
          </a:p>
          <a:p>
            <a:r>
              <a:rPr lang="en-US" baseline="0" dirty="0" smtClean="0"/>
              <a:t>FDI has also grown exponentially (though most in the first world, the 3</a:t>
            </a:r>
            <a:r>
              <a:rPr lang="en-US" baseline="30000" dirty="0" smtClean="0"/>
              <a:t>rd</a:t>
            </a:r>
            <a:r>
              <a:rPr lang="en-US" baseline="0" dirty="0" smtClean="0"/>
              <a:t> world’s share is growing)</a:t>
            </a:r>
            <a:endParaRPr lang="en-US" dirty="0"/>
          </a:p>
        </p:txBody>
      </p:sp>
      <p:sp>
        <p:nvSpPr>
          <p:cNvPr id="4" name="Slide Number Placeholder 3"/>
          <p:cNvSpPr>
            <a:spLocks noGrp="1"/>
          </p:cNvSpPr>
          <p:nvPr>
            <p:ph type="sldNum" sz="quarter" idx="10"/>
          </p:nvPr>
        </p:nvSpPr>
        <p:spPr/>
        <p:txBody>
          <a:bodyPr/>
          <a:lstStyle/>
          <a:p>
            <a:fld id="{03C09027-E8EF-894A-BB3E-C7C3E5B0C181}"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baseline="0" dirty="0" smtClean="0"/>
              <a:t>Other terms for global south? </a:t>
            </a:r>
            <a:r>
              <a:rPr lang="en-US" sz="1400" dirty="0" smtClean="0">
                <a:solidFill>
                  <a:srgbClr val="000000"/>
                </a:solidFill>
              </a:rPr>
              <a:t>Terms: Third World (1</a:t>
            </a:r>
            <a:r>
              <a:rPr lang="en-US" sz="1400" baseline="30000" dirty="0" smtClean="0">
                <a:solidFill>
                  <a:srgbClr val="000000"/>
                </a:solidFill>
              </a:rPr>
              <a:t>st</a:t>
            </a:r>
            <a:r>
              <a:rPr lang="en-US" sz="1400" dirty="0" smtClean="0">
                <a:solidFill>
                  <a:srgbClr val="000000"/>
                </a:solidFill>
              </a:rPr>
              <a:t> 2</a:t>
            </a:r>
            <a:r>
              <a:rPr lang="en-US" sz="1400" baseline="30000" dirty="0" smtClean="0">
                <a:solidFill>
                  <a:srgbClr val="000000"/>
                </a:solidFill>
              </a:rPr>
              <a:t>nd</a:t>
            </a:r>
            <a:r>
              <a:rPr lang="en-US" sz="1400" dirty="0" smtClean="0">
                <a:solidFill>
                  <a:srgbClr val="000000"/>
                </a:solidFill>
              </a:rPr>
              <a:t>), South, Less Developed Country (LDC)</a:t>
            </a:r>
          </a:p>
          <a:p>
            <a:pPr lvl="1"/>
            <a:r>
              <a:rPr lang="en-US" sz="1400" dirty="0" smtClean="0">
                <a:solidFill>
                  <a:srgbClr val="000000"/>
                </a:solidFill>
              </a:rPr>
              <a:t>Also LDC for least-developed, poorest, Undeveloped/underdeveloped country,</a:t>
            </a:r>
            <a:r>
              <a:rPr lang="en-US" sz="1400" baseline="0" dirty="0" smtClean="0">
                <a:solidFill>
                  <a:srgbClr val="000000"/>
                </a:solidFill>
              </a:rPr>
              <a:t> </a:t>
            </a:r>
            <a:r>
              <a:rPr lang="en-US" sz="1400" dirty="0" smtClean="0">
                <a:solidFill>
                  <a:srgbClr val="000000"/>
                </a:solidFill>
              </a:rPr>
              <a:t>Developing country</a:t>
            </a:r>
          </a:p>
          <a:p>
            <a:r>
              <a:rPr lang="en-US" sz="1400" baseline="0" dirty="0" smtClean="0"/>
              <a:t>What is the global south?</a:t>
            </a:r>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Benefits: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financial: </a:t>
            </a:r>
            <a:r>
              <a:rPr lang="en-US" dirty="0" smtClean="0">
                <a:solidFill>
                  <a:srgbClr val="000000"/>
                </a:solidFill>
              </a:rPr>
              <a:t>Greater potential for wealth, employment; reduction of poverty</a:t>
            </a:r>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solidFill>
                  <a:srgbClr val="000000"/>
                </a:solidFill>
              </a:rPr>
              <a:t>specialization</a:t>
            </a:r>
          </a:p>
          <a:p>
            <a:r>
              <a:rPr lang="en-US" dirty="0" smtClean="0"/>
              <a:t>2) diplomatic: </a:t>
            </a:r>
            <a:r>
              <a:rPr lang="en-US" dirty="0" smtClean="0">
                <a:solidFill>
                  <a:srgbClr val="000000"/>
                </a:solidFill>
              </a:rPr>
              <a:t>Increased ties between states</a:t>
            </a:r>
          </a:p>
          <a:p>
            <a:pPr lvl="1"/>
            <a:r>
              <a:rPr lang="en-US" dirty="0" smtClean="0">
                <a:solidFill>
                  <a:srgbClr val="000000"/>
                </a:solidFill>
              </a:rPr>
              <a:t>Interdependence </a:t>
            </a:r>
            <a:r>
              <a:rPr lang="en-US" dirty="0" err="1" smtClean="0">
                <a:solidFill>
                  <a:srgbClr val="000000"/>
                </a:solidFill>
                <a:sym typeface="Wingdings"/>
              </a:rPr>
              <a:t></a:t>
            </a:r>
            <a:r>
              <a:rPr lang="en-US" dirty="0" smtClean="0">
                <a:solidFill>
                  <a:srgbClr val="000000"/>
                </a:solidFill>
                <a:sym typeface="Wingdings"/>
              </a:rPr>
              <a:t> </a:t>
            </a:r>
            <a:r>
              <a:rPr lang="en-US" dirty="0" smtClean="0">
                <a:solidFill>
                  <a:srgbClr val="000000"/>
                </a:solidFill>
              </a:rPr>
              <a:t>cooperation</a:t>
            </a:r>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AutoNum type="arabicParenR"/>
            </a:pPr>
            <a:r>
              <a:rPr lang="en-US" sz="1400" dirty="0" smtClean="0"/>
              <a:t>Unequal access: Capital remains concentrated among the wealthiest nations and people</a:t>
            </a:r>
          </a:p>
          <a:p>
            <a:pPr marL="342900" indent="-342900">
              <a:buNone/>
            </a:pPr>
            <a:r>
              <a:rPr lang="en-US" sz="1400" u="sng" kern="1200" dirty="0" smtClean="0">
                <a:solidFill>
                  <a:schemeClr val="tx1"/>
                </a:solidFill>
                <a:latin typeface="+mn-lt"/>
                <a:ea typeface="+mn-ea"/>
                <a:cs typeface="+mn-cs"/>
              </a:rPr>
              <a:t>International</a:t>
            </a:r>
            <a:r>
              <a:rPr lang="en-US" sz="1400" kern="1200" dirty="0" smtClean="0">
                <a:solidFill>
                  <a:schemeClr val="tx1"/>
                </a:solidFill>
                <a:latin typeface="+mn-lt"/>
                <a:ea typeface="+mn-ea"/>
                <a:cs typeface="+mn-cs"/>
              </a:rPr>
              <a:t> division of labor (wealthy dominate, poor stay subjugated)</a:t>
            </a:r>
          </a:p>
          <a:p>
            <a:r>
              <a:rPr lang="en-US" sz="1400" u="sng" dirty="0" smtClean="0"/>
              <a:t>Domestic</a:t>
            </a:r>
            <a:r>
              <a:rPr lang="en-US" sz="1400" u="none" dirty="0" smtClean="0"/>
              <a:t>:</a:t>
            </a:r>
            <a:r>
              <a:rPr lang="en-US" sz="1400" u="none" baseline="0" dirty="0" smtClean="0"/>
              <a:t> elites in poor countries gain all benefits, disadvantaged left behind and their poverty becomes more severe.  </a:t>
            </a:r>
            <a:endParaRPr lang="en-US" sz="1400" baseline="0" dirty="0" smtClean="0"/>
          </a:p>
          <a:p>
            <a:r>
              <a:rPr lang="en-US" sz="1400" baseline="0" dirty="0" smtClean="0"/>
              <a:t>2) Weakening states and $$ in hands of corporations/merchants--weakening rule of law--</a:t>
            </a:r>
            <a:endParaRPr lang="en-US" sz="1400" dirty="0"/>
          </a:p>
        </p:txBody>
      </p:sp>
      <p:sp>
        <p:nvSpPr>
          <p:cNvPr id="4" name="Slide Number Placeholder 3"/>
          <p:cNvSpPr>
            <a:spLocks noGrp="1"/>
          </p:cNvSpPr>
          <p:nvPr>
            <p:ph type="sldNum" sz="quarter" idx="10"/>
          </p:nvPr>
        </p:nvSpPr>
        <p:spPr/>
        <p:txBody>
          <a:bodyPr/>
          <a:lstStyle/>
          <a:p>
            <a:fld id="{278A9AA4-310E-2947-9770-47986D17CED5}"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solidFill>
                  <a:srgbClr val="000000"/>
                </a:solidFill>
              </a:rPr>
              <a:t>Information, communication and mobilization tools readily available:</a:t>
            </a:r>
          </a:p>
          <a:p>
            <a:pPr lvl="1"/>
            <a:r>
              <a:rPr lang="en-US" sz="1400" dirty="0" smtClean="0">
                <a:solidFill>
                  <a:srgbClr val="000000"/>
                </a:solidFill>
              </a:rPr>
              <a:t>Cell phones</a:t>
            </a:r>
          </a:p>
          <a:p>
            <a:pPr lvl="1"/>
            <a:r>
              <a:rPr lang="en-US" sz="1400" dirty="0" smtClean="0">
                <a:solidFill>
                  <a:srgbClr val="000000"/>
                </a:solidFill>
              </a:rPr>
              <a:t>Computers/internet</a:t>
            </a:r>
          </a:p>
          <a:p>
            <a:pPr lvl="1"/>
            <a:r>
              <a:rPr lang="en-US" sz="1400" dirty="0" smtClean="0">
                <a:solidFill>
                  <a:srgbClr val="000000"/>
                </a:solidFill>
              </a:rPr>
              <a:t>Others? (e.g. tapes in</a:t>
            </a:r>
            <a:r>
              <a:rPr lang="en-US" sz="1400" baseline="0" dirty="0" smtClean="0">
                <a:solidFill>
                  <a:srgbClr val="000000"/>
                </a:solidFill>
              </a:rPr>
              <a:t> use by</a:t>
            </a:r>
            <a:r>
              <a:rPr lang="en-US" sz="1400" dirty="0" smtClean="0">
                <a:solidFill>
                  <a:srgbClr val="000000"/>
                </a:solidFill>
              </a:rPr>
              <a:t> </a:t>
            </a:r>
            <a:r>
              <a:rPr lang="en-US" sz="1400" dirty="0" err="1" smtClean="0">
                <a:solidFill>
                  <a:srgbClr val="000000"/>
                </a:solidFill>
              </a:rPr>
              <a:t>Khomeni</a:t>
            </a:r>
            <a:r>
              <a:rPr lang="en-US" sz="1400" dirty="0" smtClean="0">
                <a:solidFill>
                  <a:srgbClr val="000000"/>
                </a:solidFill>
              </a:rPr>
              <a:t> making the Islamic</a:t>
            </a:r>
            <a:r>
              <a:rPr lang="en-US" sz="1400" baseline="0" dirty="0" smtClean="0">
                <a:solidFill>
                  <a:srgbClr val="000000"/>
                </a:solidFill>
              </a:rPr>
              <a:t> Resolution a “cassette revolution”</a:t>
            </a:r>
            <a:r>
              <a:rPr lang="en-US" sz="1400" dirty="0" smtClean="0">
                <a:solidFill>
                  <a:srgbClr val="000000"/>
                </a:solidFill>
              </a:rPr>
              <a:t>, satellite dishes bringing</a:t>
            </a:r>
            <a:r>
              <a:rPr lang="en-US" sz="1400" baseline="0" dirty="0" smtClean="0">
                <a:solidFill>
                  <a:srgbClr val="000000"/>
                </a:solidFill>
              </a:rPr>
              <a:t> “smut” into the Gulf</a:t>
            </a:r>
            <a:r>
              <a:rPr lang="en-US" sz="1400" dirty="0" smtClean="0">
                <a:solidFill>
                  <a:srgbClr val="000000"/>
                </a:solidFill>
              </a:rPr>
              <a:t>)</a:t>
            </a:r>
          </a:p>
          <a:p>
            <a:r>
              <a:rPr lang="en-US" sz="1400" dirty="0" smtClean="0">
                <a:solidFill>
                  <a:srgbClr val="000000"/>
                </a:solidFill>
              </a:rPr>
              <a:t>Problems: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Uneven</a:t>
            </a:r>
            <a:r>
              <a:rPr lang="en-US" sz="1400" baseline="0" dirty="0" smtClean="0">
                <a:solidFill>
                  <a:srgbClr val="000000"/>
                </a:solidFill>
              </a:rPr>
              <a:t> access: </a:t>
            </a:r>
            <a:r>
              <a:rPr lang="en-US" sz="1400" dirty="0" smtClean="0"/>
              <a:t>Check out image on </a:t>
            </a:r>
            <a:r>
              <a:rPr lang="en-US" sz="1400" dirty="0" err="1" smtClean="0"/>
              <a:t>p</a:t>
            </a:r>
            <a:r>
              <a:rPr lang="en-US" sz="1400" dirty="0" smtClean="0"/>
              <a:t>. 292 (?)—digital</a:t>
            </a:r>
            <a:r>
              <a:rPr lang="en-US" sz="1400" baseline="0" dirty="0" smtClean="0"/>
              <a:t> divide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rgbClr val="000000"/>
                </a:solidFill>
              </a:rPr>
              <a:t>	</a:t>
            </a:r>
            <a:r>
              <a:rPr lang="en-US" sz="1400" dirty="0" smtClean="0">
                <a:solidFill>
                  <a:srgbClr val="000000"/>
                </a:solidFill>
              </a:rPr>
              <a:t> top down: rich 1</a:t>
            </a:r>
            <a:r>
              <a:rPr lang="en-US" sz="1400" baseline="30000" dirty="0" smtClean="0">
                <a:solidFill>
                  <a:srgbClr val="000000"/>
                </a:solidFill>
              </a:rPr>
              <a:t>st</a:t>
            </a:r>
            <a:r>
              <a:rPr lang="en-US" sz="1400" dirty="0" smtClean="0">
                <a:solidFill>
                  <a:srgbClr val="000000"/>
                </a:solidFill>
              </a:rPr>
              <a:t>, mid-wealth next, poor last—so is perpetuating preexisting disparities—global and within states</a:t>
            </a:r>
          </a:p>
        </p:txBody>
      </p:sp>
      <p:sp>
        <p:nvSpPr>
          <p:cNvPr id="4" name="Slide Number Placeholder 3"/>
          <p:cNvSpPr>
            <a:spLocks noGrp="1"/>
          </p:cNvSpPr>
          <p:nvPr>
            <p:ph type="sldNum" sz="quarter" idx="10"/>
          </p:nvPr>
        </p:nvSpPr>
        <p:spPr/>
        <p:txBody>
          <a:bodyPr/>
          <a:lstStyle/>
          <a:p>
            <a:fld id="{03C09027-E8EF-894A-BB3E-C7C3E5B0C181}"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dirty="0" smtClean="0">
                <a:solidFill>
                  <a:srgbClr val="000000"/>
                </a:solidFill>
              </a:rPr>
              <a:t>Political</a:t>
            </a:r>
            <a:r>
              <a:rPr lang="en-US" sz="1400" baseline="0" dirty="0" smtClean="0">
                <a:solidFill>
                  <a:srgbClr val="000000"/>
                </a:solidFill>
              </a:rPr>
              <a:t> globalization basically references the fact that rule has evolved from very localized to broader entities—states even give up sovereignty to join trading blocks, etc</a:t>
            </a:r>
          </a:p>
          <a:p>
            <a:r>
              <a:rPr lang="en-US" sz="1400" b="1" baseline="0" dirty="0" smtClean="0">
                <a:solidFill>
                  <a:srgbClr val="000000"/>
                </a:solidFill>
              </a:rPr>
              <a:t>What is the end point?  </a:t>
            </a:r>
            <a:r>
              <a:rPr lang="en-US" sz="1400" dirty="0" smtClean="0">
                <a:solidFill>
                  <a:srgbClr val="000000"/>
                </a:solidFill>
              </a:rPr>
              <a:t>A debated effect:</a:t>
            </a:r>
          </a:p>
          <a:p>
            <a:pPr marL="685800" lvl="1" indent="-228600">
              <a:buAutoNum type="arabicParenR"/>
            </a:pPr>
            <a:r>
              <a:rPr lang="en-US" sz="1400" dirty="0" smtClean="0">
                <a:solidFill>
                  <a:srgbClr val="000000"/>
                </a:solidFill>
              </a:rPr>
              <a:t>States actually weakening, replaced in the future.  Were originally manifestations of economy  and when economy changes to global, they will too </a:t>
            </a:r>
          </a:p>
          <a:p>
            <a:pPr lvl="1"/>
            <a:r>
              <a:rPr lang="en-US" sz="1400" dirty="0" smtClean="0">
                <a:solidFill>
                  <a:srgbClr val="000000"/>
                </a:solidFill>
              </a:rPr>
              <a:t>2) States cannot die, will always be political center  </a:t>
            </a:r>
          </a:p>
          <a:p>
            <a:r>
              <a:rPr lang="en-US" sz="1400" b="1" dirty="0" smtClean="0"/>
              <a:t>BENEFITS?</a:t>
            </a:r>
            <a:r>
              <a:rPr lang="en-US" sz="1400" dirty="0" smtClean="0"/>
              <a:t>	1) States bound by international web of agreements that fosters greater cooperation and a decline of violence between states</a:t>
            </a:r>
          </a:p>
          <a:p>
            <a:r>
              <a:rPr lang="en-US" sz="1400" dirty="0" smtClean="0"/>
              <a:t>2) also restrained by agreements</a:t>
            </a:r>
            <a:r>
              <a:rPr lang="en-US" sz="1400" baseline="0" dirty="0" smtClean="0"/>
              <a:t> and trade domestically—transparency, restraint in policing, etc</a:t>
            </a:r>
            <a:endParaRPr lang="en-US" sz="1400" dirty="0" smtClean="0"/>
          </a:p>
          <a:p>
            <a:r>
              <a:rPr lang="en-US" sz="1400" dirty="0" smtClean="0"/>
              <a:t>Golden</a:t>
            </a:r>
            <a:r>
              <a:rPr lang="en-US" sz="1400" baseline="0" dirty="0" smtClean="0"/>
              <a:t> straightjacket – FRIEDMAN--Have to liberalize economy and politics to join the club (global economy)—but if you join, get money and your public gets transparency, less domination.  </a:t>
            </a:r>
            <a:r>
              <a:rPr lang="en-US" sz="1400" dirty="0" smtClean="0"/>
              <a:t>Changes in state autonomy and capacity </a:t>
            </a:r>
          </a:p>
          <a:p>
            <a:r>
              <a:rPr lang="en-US" sz="1400" b="1" dirty="0" smtClean="0"/>
              <a:t>PROBLEMS:  </a:t>
            </a:r>
            <a:r>
              <a:rPr lang="en-US" sz="1400" dirty="0" smtClean="0"/>
              <a:t>Loss of monopoly on violence means less stability and more conflict  - (terrorism discussed by Hoffman-next)</a:t>
            </a:r>
          </a:p>
          <a:p>
            <a:r>
              <a:rPr lang="en-US" sz="1400" dirty="0" smtClean="0"/>
              <a:t>Less democratic system as power moves further away from democratic institutions and public oversight (democratic deficit)</a:t>
            </a:r>
          </a:p>
          <a:p>
            <a:r>
              <a:rPr lang="en-US" sz="1400" dirty="0" smtClean="0"/>
              <a:t>Democratic deficit—usually used in reference to the EU, where</a:t>
            </a:r>
            <a:r>
              <a:rPr lang="en-US" sz="1400" baseline="0" dirty="0" smtClean="0"/>
              <a:t> decisions are seen to be coming from above wand people no longer as influential</a:t>
            </a:r>
          </a:p>
          <a:p>
            <a:r>
              <a:rPr lang="en-US" sz="1400" baseline="0" dirty="0" smtClean="0"/>
              <a:t>Lack of representation and accessibility to people in this aggregate form</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solidFill>
                  <a:srgbClr val="000000"/>
                </a:solidFill>
              </a:rPr>
              <a:t>Econ globalization = people in contact with the goods of other states, working in other states, etc</a:t>
            </a:r>
          </a:p>
          <a:p>
            <a:r>
              <a:rPr lang="en-US" sz="1400" dirty="0" smtClean="0">
                <a:solidFill>
                  <a:srgbClr val="000000"/>
                </a:solidFill>
              </a:rPr>
              <a:t>Tech globalization = people in </a:t>
            </a:r>
            <a:r>
              <a:rPr lang="en-US" sz="1400" i="1" dirty="0" smtClean="0">
                <a:solidFill>
                  <a:srgbClr val="000000"/>
                </a:solidFill>
              </a:rPr>
              <a:t>touch</a:t>
            </a:r>
            <a:r>
              <a:rPr lang="en-US" sz="1400" dirty="0" smtClean="0">
                <a:solidFill>
                  <a:srgbClr val="000000"/>
                </a:solidFill>
              </a:rPr>
              <a:t> with others and their ideas</a:t>
            </a:r>
          </a:p>
          <a:p>
            <a:pPr lvl="1"/>
            <a:r>
              <a:rPr lang="en-US" sz="1400" dirty="0" smtClean="0">
                <a:solidFill>
                  <a:srgbClr val="000000"/>
                </a:solidFill>
              </a:rPr>
              <a:t>Communication, travel, etc</a:t>
            </a:r>
          </a:p>
          <a:p>
            <a:r>
              <a:rPr lang="en-US" sz="1400" dirty="0" smtClean="0">
                <a:solidFill>
                  <a:srgbClr val="000000"/>
                </a:solidFill>
              </a:rPr>
              <a:t>Both put people in touch with others</a:t>
            </a:r>
          </a:p>
          <a:p>
            <a:pPr lvl="1"/>
            <a:r>
              <a:rPr lang="en-US" sz="1400" dirty="0" smtClean="0">
                <a:solidFill>
                  <a:srgbClr val="000000"/>
                </a:solidFill>
              </a:rPr>
              <a:t>(ideas, religion, high/low culture, etc).</a:t>
            </a:r>
          </a:p>
          <a:p>
            <a:r>
              <a:rPr lang="en-US" sz="1400" dirty="0" smtClean="0">
                <a:solidFill>
                  <a:srgbClr val="000000"/>
                </a:solidFill>
              </a:rPr>
              <a:t>Then, political globalization reinforces a lack of boundaries between peoples  </a:t>
            </a:r>
          </a:p>
          <a:p>
            <a:endParaRPr lang="en-US" sz="1400" dirty="0" smtClean="0"/>
          </a:p>
          <a:p>
            <a:r>
              <a:rPr lang="en-US" sz="1400" dirty="0" smtClean="0">
                <a:solidFill>
                  <a:srgbClr val="000000"/>
                </a:solidFill>
              </a:rPr>
              <a:t>Increased exposure to the ideas/products/practices of other cultures leads to</a:t>
            </a:r>
          </a:p>
          <a:p>
            <a:pPr lvl="1"/>
            <a:r>
              <a:rPr lang="en-US" sz="1400" u="sng" dirty="0" smtClean="0"/>
              <a:t>Weakening of traditional societal institutions</a:t>
            </a:r>
          </a:p>
          <a:p>
            <a:pPr lvl="1"/>
            <a:r>
              <a:rPr lang="en-US" sz="1400" u="sng" dirty="0" smtClean="0"/>
              <a:t>Creation of new identities replacing old forms of individual and collective identity </a:t>
            </a:r>
          </a:p>
          <a:p>
            <a:r>
              <a:rPr lang="en-US" sz="1400" dirty="0" smtClean="0"/>
              <a:t>Is fostered by the other globalizations (</a:t>
            </a:r>
            <a:r>
              <a:rPr lang="en-US" sz="1400" dirty="0" err="1" smtClean="0"/>
              <a:t>esp</a:t>
            </a:r>
            <a:r>
              <a:rPr lang="en-US" sz="1400" dirty="0" smtClean="0"/>
              <a:t> tech and econ) above</a:t>
            </a:r>
          </a:p>
          <a:p>
            <a:r>
              <a:rPr lang="en-US" sz="1400" dirty="0" smtClean="0"/>
              <a:t>	is culture vulnerable to change? Why?</a:t>
            </a:r>
            <a:endParaRPr lang="en-US" sz="1400"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Presumably the more contact we have with others—different views,</a:t>
            </a:r>
            <a:r>
              <a:rPr lang="en-US" sz="1600" baseline="0" dirty="0" smtClean="0"/>
              <a:t> different cultures, etc, the more tolerant we become of differences.  One of the key facets of democratization, of liberalization. </a:t>
            </a:r>
            <a:endParaRPr lang="en-US" sz="1600"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400" dirty="0" smtClean="0"/>
              <a:t>All three basically argue that cultural</a:t>
            </a:r>
            <a:r>
              <a:rPr lang="en-US" sz="1400" baseline="0" dirty="0" smtClean="0"/>
              <a:t> globalization will result in a transformation/loss of of local cultures</a:t>
            </a:r>
            <a:endParaRPr lang="en-US" sz="1400" dirty="0" smtClean="0"/>
          </a:p>
          <a:p>
            <a:r>
              <a:rPr lang="en-US" sz="1400" dirty="0" smtClean="0">
                <a:solidFill>
                  <a:srgbClr val="000000"/>
                </a:solidFill>
              </a:rPr>
              <a:t>1 the “Western curse”</a:t>
            </a:r>
          </a:p>
          <a:p>
            <a:pPr lvl="1"/>
            <a:r>
              <a:rPr lang="en-US" sz="1400" u="sng" dirty="0" smtClean="0">
                <a:solidFill>
                  <a:srgbClr val="000000"/>
                </a:solidFill>
              </a:rPr>
              <a:t>Western culture becoming global </a:t>
            </a:r>
          </a:p>
          <a:p>
            <a:r>
              <a:rPr lang="en-US" sz="1400" dirty="0" smtClean="0">
                <a:solidFill>
                  <a:srgbClr val="000000"/>
                </a:solidFill>
              </a:rPr>
              <a:t>2) “Death” of a culture, replacement with a “global culture”</a:t>
            </a:r>
          </a:p>
          <a:p>
            <a:pPr lvl="1"/>
            <a:r>
              <a:rPr lang="en-US" sz="1400" u="sng" dirty="0" smtClean="0">
                <a:solidFill>
                  <a:srgbClr val="000000"/>
                </a:solidFill>
              </a:rPr>
              <a:t>a new homogenized “global” culture in the making</a:t>
            </a:r>
          </a:p>
          <a:p>
            <a:pPr lvl="1"/>
            <a:r>
              <a:rPr lang="en-US" sz="1400" dirty="0" err="1" smtClean="0">
                <a:solidFill>
                  <a:srgbClr val="000000"/>
                </a:solidFill>
              </a:rPr>
              <a:t>McWorld</a:t>
            </a:r>
            <a:r>
              <a:rPr lang="en-US" sz="1400" dirty="0" smtClean="0">
                <a:solidFill>
                  <a:srgbClr val="000000"/>
                </a:solidFill>
              </a:rPr>
              <a:t>  -- </a:t>
            </a:r>
            <a:r>
              <a:rPr lang="en-US" sz="1400" u="sng" dirty="0" smtClean="0">
                <a:solidFill>
                  <a:srgbClr val="000000"/>
                </a:solidFill>
              </a:rPr>
              <a:t>all societies are changing,</a:t>
            </a:r>
            <a:r>
              <a:rPr lang="en-US" sz="1400" u="sng" baseline="0" dirty="0" smtClean="0">
                <a:solidFill>
                  <a:srgbClr val="000000"/>
                </a:solidFill>
              </a:rPr>
              <a:t> </a:t>
            </a:r>
            <a:r>
              <a:rPr lang="en-GB" sz="1400" u="sng" dirty="0" smtClean="0"/>
              <a:t>economic activity is becoming standardized and homogenized and organized for efficiency along the lines of fast food outlets</a:t>
            </a:r>
          </a:p>
          <a:p>
            <a:pPr eaLnBrk="1" hangingPunct="1">
              <a:buFont typeface="Wingdings" charset="2"/>
              <a:buNone/>
            </a:pPr>
            <a:r>
              <a:rPr lang="en-GB" sz="1400" dirty="0" smtClean="0"/>
              <a:t>By the ‘</a:t>
            </a:r>
            <a:r>
              <a:rPr lang="en-GB" sz="1400" dirty="0" err="1" smtClean="0"/>
              <a:t>McDonaldization</a:t>
            </a:r>
            <a:r>
              <a:rPr lang="en-GB" sz="1400" dirty="0" smtClean="0"/>
              <a:t> of society’ </a:t>
            </a:r>
            <a:r>
              <a:rPr lang="en-GB" sz="1400" dirty="0" err="1" smtClean="0"/>
              <a:t>Ritzer</a:t>
            </a:r>
            <a:r>
              <a:rPr lang="en-GB" sz="1400" dirty="0" smtClean="0"/>
              <a:t> means that other sectors, including hospitals and universities are  being organized along similar lines</a:t>
            </a:r>
            <a:r>
              <a:rPr lang="en-US" sz="1400" dirty="0" smtClean="0">
                <a:solidFill>
                  <a:srgbClr val="000000"/>
                </a:solidFill>
              </a:rPr>
              <a:t> </a:t>
            </a:r>
          </a:p>
          <a:p>
            <a:r>
              <a:rPr lang="en-US" sz="1400" dirty="0" smtClean="0">
                <a:solidFill>
                  <a:srgbClr val="000000"/>
                </a:solidFill>
              </a:rPr>
              <a:t>3) cultural snapback: seeing either incoming culture as a threat</a:t>
            </a:r>
          </a:p>
          <a:p>
            <a:pPr lvl="1"/>
            <a:r>
              <a:rPr lang="en-US" sz="1400" u="sng" dirty="0" smtClean="0">
                <a:solidFill>
                  <a:srgbClr val="000000"/>
                </a:solidFill>
              </a:rPr>
              <a:t>Reactionary nationalist movement,</a:t>
            </a:r>
            <a:r>
              <a:rPr lang="en-US" sz="1400" u="sng" baseline="0" dirty="0" smtClean="0">
                <a:solidFill>
                  <a:srgbClr val="000000"/>
                </a:solidFill>
              </a:rPr>
              <a:t> </a:t>
            </a:r>
            <a:r>
              <a:rPr lang="en-US" sz="1400" u="sng" dirty="0" smtClean="0">
                <a:solidFill>
                  <a:srgbClr val="000000"/>
                </a:solidFill>
              </a:rPr>
              <a:t> “return to utopian past” movements, fundamentalism, Jihad </a:t>
            </a:r>
            <a:r>
              <a:rPr lang="en-US" sz="1400" u="sng" dirty="0" err="1" smtClean="0">
                <a:solidFill>
                  <a:srgbClr val="000000"/>
                </a:solidFill>
              </a:rPr>
              <a:t>v</a:t>
            </a:r>
            <a:r>
              <a:rPr lang="en-US" sz="1400" u="sng" dirty="0" smtClean="0">
                <a:solidFill>
                  <a:srgbClr val="000000"/>
                </a:solidFill>
              </a:rPr>
              <a:t>. </a:t>
            </a:r>
            <a:r>
              <a:rPr lang="en-US" sz="1400" u="sng" dirty="0" err="1" smtClean="0">
                <a:solidFill>
                  <a:srgbClr val="000000"/>
                </a:solidFill>
              </a:rPr>
              <a:t>McWorld</a:t>
            </a:r>
            <a:r>
              <a:rPr lang="en-US" sz="1400" u="sng" dirty="0" smtClean="0">
                <a:solidFill>
                  <a:srgbClr val="000000"/>
                </a:solidFill>
              </a:rPr>
              <a:t> </a:t>
            </a:r>
          </a:p>
          <a:p>
            <a:r>
              <a:rPr lang="en-US" sz="1400" kern="1200" dirty="0" smtClean="0">
                <a:solidFill>
                  <a:schemeClr val="tx1"/>
                </a:solidFill>
                <a:latin typeface="+mn-lt"/>
                <a:ea typeface="+mn-ea"/>
                <a:cs typeface="+mn-cs"/>
              </a:rPr>
              <a:t> Is cultural globalization a real thing? A western curse in reality/perception? </a:t>
            </a:r>
            <a:endParaRPr lang="en-US" sz="1400" baseline="0" dirty="0" smtClean="0"/>
          </a:p>
          <a:p>
            <a:r>
              <a:rPr lang="en-US" sz="1400" baseline="0" dirty="0" smtClean="0"/>
              <a:t>Next—two debates on these contradictory views of globalization—both asking if it causes more harm than good or good than harm.  First—is is more good than bad </a:t>
            </a:r>
            <a:r>
              <a:rPr lang="en-US" sz="1400" u="sng" baseline="0" dirty="0" smtClean="0"/>
              <a:t>economically</a:t>
            </a:r>
            <a:r>
              <a:rPr lang="en-US" sz="1400" baseline="0" dirty="0" smtClean="0"/>
              <a:t>? Second, can it cause more strife than peaceful interaction?</a:t>
            </a:r>
            <a:endParaRPr lang="en-US" sz="1400" dirty="0"/>
          </a:p>
        </p:txBody>
      </p:sp>
      <p:sp>
        <p:nvSpPr>
          <p:cNvPr id="4" name="Slide Number Placeholder 3"/>
          <p:cNvSpPr>
            <a:spLocks noGrp="1"/>
          </p:cNvSpPr>
          <p:nvPr>
            <p:ph type="sldNum" sz="quarter" idx="10"/>
          </p:nvPr>
        </p:nvSpPr>
        <p:spPr/>
        <p:txBody>
          <a:bodyPr/>
          <a:lstStyle/>
          <a:p>
            <a:fld id="{03C09027-E8EF-894A-BB3E-C7C3E5B0C181}"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Remember—the contradictory effects of economic</a:t>
            </a:r>
            <a:r>
              <a:rPr lang="en-US" sz="1400" baseline="0" dirty="0" smtClean="0"/>
              <a:t> globalization are claimed to be:  </a:t>
            </a:r>
            <a:r>
              <a:rPr lang="en-US" sz="1400" dirty="0" smtClean="0"/>
              <a:t>that while increased trade between states can make all wealthier, it tends</a:t>
            </a:r>
            <a:r>
              <a:rPr lang="en-US" sz="1400" baseline="0" dirty="0" smtClean="0"/>
              <a:t> to make some states (see global North) </a:t>
            </a:r>
            <a:r>
              <a:rPr lang="en-US" sz="1400" i="1" baseline="0" dirty="0" smtClean="0"/>
              <a:t>more  </a:t>
            </a:r>
            <a:r>
              <a:rPr lang="en-US" sz="1400" i="0" baseline="0" dirty="0" smtClean="0"/>
              <a:t>wealthy and to only benefits elites within developing states. </a:t>
            </a:r>
          </a:p>
          <a:p>
            <a:r>
              <a:rPr lang="en-US" sz="1400" dirty="0" smtClean="0">
                <a:solidFill>
                  <a:schemeClr val="tx1"/>
                </a:solidFill>
              </a:rPr>
              <a:t>Enrich the many or the few: </a:t>
            </a:r>
            <a:r>
              <a:rPr lang="en-US" sz="1400" u="sng" dirty="0" smtClean="0">
                <a:solidFill>
                  <a:schemeClr val="tx1"/>
                </a:solidFill>
              </a:rPr>
              <a:t>Does economic globalization unfairly benefit the rich?</a:t>
            </a:r>
          </a:p>
          <a:p>
            <a:endParaRPr lang="en-US" sz="1400" i="0" baseline="0" dirty="0" smtClean="0"/>
          </a:p>
          <a:p>
            <a:r>
              <a:rPr lang="en-US" sz="1400" kern="1200" dirty="0" smtClean="0">
                <a:solidFill>
                  <a:schemeClr val="tx1"/>
                </a:solidFill>
                <a:latin typeface="+mn-lt"/>
                <a:ea typeface="+mn-ea"/>
                <a:cs typeface="+mn-cs"/>
              </a:rPr>
              <a:t>They (Dollar and </a:t>
            </a:r>
            <a:r>
              <a:rPr lang="en-US" sz="1400" kern="1200" dirty="0" err="1" smtClean="0">
                <a:solidFill>
                  <a:schemeClr val="tx1"/>
                </a:solidFill>
                <a:latin typeface="+mn-lt"/>
                <a:ea typeface="+mn-ea"/>
                <a:cs typeface="+mn-cs"/>
              </a:rPr>
              <a:t>Kraay</a:t>
            </a:r>
            <a:r>
              <a:rPr lang="en-US" sz="1400" kern="1200" dirty="0" smtClean="0">
                <a:solidFill>
                  <a:schemeClr val="tx1"/>
                </a:solidFill>
                <a:latin typeface="+mn-lt"/>
                <a:ea typeface="+mn-ea"/>
                <a:cs typeface="+mn-cs"/>
              </a:rPr>
              <a:t>) argue that the critiques of globalization are unfounded for a number of reasons.  They break down both the benefits</a:t>
            </a:r>
            <a:r>
              <a:rPr lang="en-US" sz="1400" kern="1200" baseline="0" dirty="0" smtClean="0">
                <a:solidFill>
                  <a:schemeClr val="tx1"/>
                </a:solidFill>
                <a:latin typeface="+mn-lt"/>
                <a:ea typeface="+mn-ea"/>
                <a:cs typeface="+mn-cs"/>
              </a:rPr>
              <a:t> generally and the distribution of benefits (inequality claim)</a:t>
            </a:r>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		</a:t>
            </a:r>
          </a:p>
          <a:p>
            <a:r>
              <a:rPr lang="en-US" sz="1400" kern="1200" dirty="0" smtClean="0">
                <a:solidFill>
                  <a:schemeClr val="tx1"/>
                </a:solidFill>
                <a:latin typeface="+mn-lt"/>
                <a:ea typeface="+mn-ea"/>
                <a:cs typeface="+mn-cs"/>
              </a:rPr>
              <a:t>First: </a:t>
            </a:r>
            <a:r>
              <a:rPr lang="en-US" sz="1400" u="sng" kern="1200" dirty="0" smtClean="0">
                <a:solidFill>
                  <a:schemeClr val="tx1"/>
                </a:solidFill>
                <a:latin typeface="+mn-lt"/>
                <a:ea typeface="+mn-ea"/>
                <a:cs typeface="+mn-cs"/>
              </a:rPr>
              <a:t>yes, it’s super beneficial</a:t>
            </a:r>
            <a:endParaRPr lang="en-US" sz="1400" kern="1200" dirty="0" smtClean="0">
              <a:solidFill>
                <a:schemeClr val="tx1"/>
              </a:solidFill>
              <a:latin typeface="+mn-lt"/>
              <a:ea typeface="+mn-ea"/>
              <a:cs typeface="+mn-cs"/>
            </a:endParaRPr>
          </a:p>
          <a:p>
            <a:pPr lvl="0"/>
            <a:r>
              <a:rPr lang="en-US" sz="1400" kern="1200" dirty="0" smtClean="0">
                <a:solidFill>
                  <a:schemeClr val="tx1"/>
                </a:solidFill>
                <a:latin typeface="+mn-lt"/>
                <a:ea typeface="+mn-ea"/>
                <a:cs typeface="+mn-cs"/>
              </a:rPr>
              <a:t>For the </a:t>
            </a:r>
            <a:r>
              <a:rPr lang="en-US" sz="1400" u="sng" kern="1200" dirty="0" smtClean="0">
                <a:solidFill>
                  <a:schemeClr val="tx1"/>
                </a:solidFill>
                <a:latin typeface="+mn-lt"/>
                <a:ea typeface="+mn-ea"/>
                <a:cs typeface="+mn-cs"/>
              </a:rPr>
              <a:t>economy in general (see next slide) and for the poor in particular (see the one after that.)</a:t>
            </a:r>
            <a:endParaRPr lang="en-US" sz="14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400" b="1" kern="1200" dirty="0" smtClean="0">
                <a:solidFill>
                  <a:schemeClr val="tx1"/>
                </a:solidFill>
                <a:latin typeface="+mn-lt"/>
                <a:ea typeface="+mn-ea"/>
                <a:cs typeface="+mn-cs"/>
              </a:rPr>
              <a:t>EVIDENCE: is beneficial</a:t>
            </a:r>
            <a:r>
              <a:rPr lang="en-US" sz="1400" b="1" kern="1200" baseline="0" dirty="0" smtClean="0">
                <a:solidFill>
                  <a:schemeClr val="tx1"/>
                </a:solidFill>
                <a:latin typeface="+mn-lt"/>
                <a:ea typeface="+mn-ea"/>
                <a:cs typeface="+mn-cs"/>
              </a:rPr>
              <a:t> to the poor</a:t>
            </a:r>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 The authors use this image (in</a:t>
            </a:r>
            <a:r>
              <a:rPr lang="en-US" sz="1400" kern="1200" baseline="0" dirty="0" smtClean="0">
                <a:solidFill>
                  <a:schemeClr val="tx1"/>
                </a:solidFill>
                <a:latin typeface="+mn-lt"/>
                <a:ea typeface="+mn-ea"/>
                <a:cs typeface="+mn-cs"/>
              </a:rPr>
              <a:t> a longer version of this article)</a:t>
            </a:r>
            <a:r>
              <a:rPr lang="en-US" sz="1400" kern="1200" dirty="0" smtClean="0">
                <a:solidFill>
                  <a:schemeClr val="tx1"/>
                </a:solidFill>
                <a:latin typeface="+mn-lt"/>
                <a:ea typeface="+mn-ea"/>
                <a:cs typeface="+mn-cs"/>
              </a:rPr>
              <a:t> to illustrate how economic integration has boosted the economies of those that use it.  </a:t>
            </a:r>
          </a:p>
          <a:p>
            <a:r>
              <a:rPr lang="en-US" sz="1400" kern="1200" dirty="0" smtClean="0">
                <a:solidFill>
                  <a:schemeClr val="tx1"/>
                </a:solidFill>
                <a:latin typeface="+mn-lt"/>
                <a:ea typeface="+mn-ea"/>
                <a:cs typeface="+mn-cs"/>
              </a:rPr>
              <a:t>	Looks impressive, right?</a:t>
            </a:r>
          </a:p>
          <a:p>
            <a:pPr>
              <a:buFont typeface="Arial"/>
              <a:buChar char="•"/>
            </a:pPr>
            <a:r>
              <a:rPr lang="en-US" sz="1400" u="sng" kern="1200" dirty="0" smtClean="0">
                <a:solidFill>
                  <a:schemeClr val="tx1"/>
                </a:solidFill>
                <a:latin typeface="+mn-lt"/>
                <a:ea typeface="+mn-ea"/>
                <a:cs typeface="+mn-cs"/>
              </a:rPr>
              <a:t>Conditional convergence: when starting from a point closer to absolute zero, will have speedy growth – </a:t>
            </a:r>
          </a:p>
          <a:p>
            <a:pPr>
              <a:buFont typeface="Arial"/>
              <a:buChar char="•"/>
            </a:pPr>
            <a:r>
              <a:rPr lang="en-US" sz="1400" i="1" kern="1200" dirty="0" smtClean="0">
                <a:solidFill>
                  <a:schemeClr val="tx1"/>
                </a:solidFill>
                <a:latin typeface="+mn-lt"/>
                <a:ea typeface="+mn-ea"/>
                <a:cs typeface="+mn-cs"/>
              </a:rPr>
              <a:t>The “post 80’s </a:t>
            </a:r>
            <a:r>
              <a:rPr lang="en-US" sz="1400" i="1" kern="1200" dirty="0" err="1" smtClean="0">
                <a:solidFill>
                  <a:schemeClr val="tx1"/>
                </a:solidFill>
                <a:latin typeface="+mn-lt"/>
                <a:ea typeface="+mn-ea"/>
                <a:cs typeface="+mn-cs"/>
              </a:rPr>
              <a:t>globalizers</a:t>
            </a:r>
            <a:r>
              <a:rPr lang="en-US" sz="1400" i="1" kern="1200" dirty="0" smtClean="0">
                <a:solidFill>
                  <a:schemeClr val="tx1"/>
                </a:solidFill>
                <a:latin typeface="+mn-lt"/>
                <a:ea typeface="+mn-ea"/>
                <a:cs typeface="+mn-cs"/>
              </a:rPr>
              <a:t>” were not a part of the global economy until the 80’s, meaning they were either post-communist (so had been bled from USSR and finally recovering) or out of the loop economically (so are likely very poor). </a:t>
            </a:r>
            <a:endParaRPr lang="en-US" sz="1400" kern="1200" dirty="0" smtClean="0">
              <a:solidFill>
                <a:schemeClr val="tx1"/>
              </a:solidFill>
              <a:latin typeface="+mn-lt"/>
              <a:ea typeface="+mn-ea"/>
              <a:cs typeface="+mn-cs"/>
            </a:endParaRPr>
          </a:p>
          <a:p>
            <a:pPr lvl="0"/>
            <a:r>
              <a:rPr lang="en-US" sz="1400" kern="1200" dirty="0" smtClean="0">
                <a:solidFill>
                  <a:schemeClr val="tx1"/>
                </a:solidFill>
                <a:latin typeface="+mn-lt"/>
                <a:ea typeface="+mn-ea"/>
                <a:cs typeface="+mn-cs"/>
              </a:rPr>
              <a:t>But </a:t>
            </a:r>
            <a:r>
              <a:rPr lang="en-US" sz="1400" u="sng" kern="1200" dirty="0" smtClean="0">
                <a:solidFill>
                  <a:schemeClr val="tx1"/>
                </a:solidFill>
                <a:latin typeface="+mn-lt"/>
                <a:ea typeface="+mn-ea"/>
                <a:cs typeface="+mn-cs"/>
              </a:rPr>
              <a:t>since this isn’t the only evidence, isn’t necessarily damning—there does seem to be impressive strides for poor with high growth (anything over 2% sees increases for poor too</a:t>
            </a:r>
            <a:r>
              <a:rPr lang="en-US" sz="1400" u="none" kern="1200" baseline="0" dirty="0" smtClean="0">
                <a:solidFill>
                  <a:schemeClr val="tx1"/>
                </a:solidFill>
                <a:latin typeface="+mn-lt"/>
                <a:ea typeface="+mn-ea"/>
                <a:cs typeface="+mn-cs"/>
              </a:rPr>
              <a:t>) but it doesn’t negate the argument does it?</a:t>
            </a:r>
          </a:p>
          <a:p>
            <a:r>
              <a:rPr lang="en-US" sz="1200" i="1" kern="1200" baseline="0" dirty="0" smtClean="0">
                <a:solidFill>
                  <a:schemeClr val="tx1"/>
                </a:solidFill>
                <a:latin typeface="+mn-lt"/>
                <a:ea typeface="+mn-ea"/>
                <a:cs typeface="+mn-cs"/>
              </a:rPr>
              <a:t>people living on less than $1 per day. Although the percentage of the world's population living in poverty has</a:t>
            </a:r>
          </a:p>
          <a:p>
            <a:r>
              <a:rPr lang="en-US" sz="1200" i="1" kern="1200" baseline="0" dirty="0" smtClean="0">
                <a:solidFill>
                  <a:schemeClr val="tx1"/>
                </a:solidFill>
                <a:latin typeface="+mn-lt"/>
                <a:ea typeface="+mn-ea"/>
                <a:cs typeface="+mn-cs"/>
              </a:rPr>
              <a:t>declined over time, the absolute number rose fairly steadily until 1980. During the Great Depression and</a:t>
            </a:r>
          </a:p>
          <a:p>
            <a:r>
              <a:rPr lang="en-US" sz="1200" i="1" kern="1200" baseline="0" dirty="0" smtClean="0">
                <a:solidFill>
                  <a:schemeClr val="tx1"/>
                </a:solidFill>
                <a:latin typeface="+mn-lt"/>
                <a:ea typeface="+mn-ea"/>
                <a:cs typeface="+mn-cs"/>
              </a:rPr>
              <a:t>World War II, the number of poor increased particularly sharply, and it declined somewhat immediately</a:t>
            </a:r>
          </a:p>
          <a:p>
            <a:r>
              <a:rPr lang="en-US" sz="1200" i="1" kern="1200" baseline="0" dirty="0" smtClean="0">
                <a:solidFill>
                  <a:schemeClr val="tx1"/>
                </a:solidFill>
                <a:latin typeface="+mn-lt"/>
                <a:ea typeface="+mn-ea"/>
                <a:cs typeface="+mn-cs"/>
              </a:rPr>
              <a:t>thereafter. The world economy grew strongly between 1960 and 1980, but the number of poor rose because</a:t>
            </a:r>
          </a:p>
          <a:p>
            <a:r>
              <a:rPr lang="en-US" sz="1200" i="1" kern="1200" baseline="0" dirty="0" smtClean="0">
                <a:solidFill>
                  <a:schemeClr val="tx1"/>
                </a:solidFill>
                <a:latin typeface="+mn-lt"/>
                <a:ea typeface="+mn-ea"/>
                <a:cs typeface="+mn-cs"/>
              </a:rPr>
              <a:t>growth did not occur in the places where the worst-off live. But since then, the </a:t>
            </a:r>
            <a:r>
              <a:rPr lang="en-US" sz="1200" i="1" u="sng" kern="1200" baseline="0" dirty="0" smtClean="0">
                <a:solidFill>
                  <a:schemeClr val="tx1"/>
                </a:solidFill>
                <a:latin typeface="+mn-lt"/>
                <a:ea typeface="+mn-ea"/>
                <a:cs typeface="+mn-cs"/>
              </a:rPr>
              <a:t>most rapid growth has</a:t>
            </a:r>
          </a:p>
          <a:p>
            <a:r>
              <a:rPr lang="en-US" sz="1200" i="1" u="sng" kern="1200" baseline="0" dirty="0" smtClean="0">
                <a:solidFill>
                  <a:schemeClr val="tx1"/>
                </a:solidFill>
                <a:latin typeface="+mn-lt"/>
                <a:ea typeface="+mn-ea"/>
                <a:cs typeface="+mn-cs"/>
              </a:rPr>
              <a:t>occurred in poor locations</a:t>
            </a:r>
            <a:r>
              <a:rPr lang="en-US" sz="1200" i="1" kern="1200" baseline="0" dirty="0" smtClean="0">
                <a:solidFill>
                  <a:schemeClr val="tx1"/>
                </a:solidFill>
                <a:latin typeface="+mn-lt"/>
                <a:ea typeface="+mn-ea"/>
                <a:cs typeface="+mn-cs"/>
              </a:rPr>
              <a:t>. Consequently the number of poor has declined by 200 million since 1980</a:t>
            </a:r>
            <a:endParaRPr lang="en-US" sz="1400" i="1" kern="120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Across all countries, incomes of the poor grow at around the same rate as GDP. Of course, there is a great deal of variation around that average relationship.</a:t>
            </a:r>
            <a:endParaRPr lang="en-US" i="1" dirty="0"/>
          </a:p>
        </p:txBody>
      </p:sp>
      <p:sp>
        <p:nvSpPr>
          <p:cNvPr id="4" name="Slide Number Placeholder 3"/>
          <p:cNvSpPr>
            <a:spLocks noGrp="1"/>
          </p:cNvSpPr>
          <p:nvPr>
            <p:ph type="sldNum" sz="quarter" idx="10"/>
          </p:nvPr>
        </p:nvSpPr>
        <p:spPr/>
        <p:txBody>
          <a:bodyPr/>
          <a:lstStyle/>
          <a:p>
            <a:fld id="{278A9AA4-310E-2947-9770-47986D17CED5}"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dirty="0" smtClean="0">
                <a:solidFill>
                  <a:srgbClr val="000000"/>
                </a:solidFill>
              </a:rPr>
              <a:t>Human Development Index (HDI)</a:t>
            </a:r>
          </a:p>
          <a:p>
            <a:pPr lvl="1"/>
            <a:r>
              <a:rPr lang="en-US" sz="1500" dirty="0" smtClean="0">
                <a:solidFill>
                  <a:srgbClr val="000000"/>
                </a:solidFill>
              </a:rPr>
              <a:t>Life expectancy, adult literacy (+ enrollment), GDP/PPP (GDP adjusted to exchange rate)</a:t>
            </a:r>
          </a:p>
          <a:p>
            <a:r>
              <a:rPr lang="en-US" sz="1500" dirty="0" smtClean="0">
                <a:solidFill>
                  <a:srgbClr val="000000"/>
                </a:solidFill>
              </a:rPr>
              <a:t>GNI (Gross national income per capita)</a:t>
            </a:r>
          </a:p>
          <a:p>
            <a:pPr lvl="1"/>
            <a:r>
              <a:rPr lang="en-US" sz="1500" dirty="0" smtClean="0">
                <a:solidFill>
                  <a:srgbClr val="000000"/>
                </a:solidFill>
              </a:rPr>
              <a:t>Average per capita income</a:t>
            </a:r>
          </a:p>
          <a:p>
            <a:r>
              <a:rPr lang="en-US" sz="1500" dirty="0" smtClean="0">
                <a:solidFill>
                  <a:srgbClr val="000000"/>
                </a:solidFill>
              </a:rPr>
              <a:t>GDP = Total value of all finished goods/services</a:t>
            </a:r>
          </a:p>
          <a:p>
            <a:r>
              <a:rPr lang="en-US" sz="1500" dirty="0" smtClean="0">
                <a:solidFill>
                  <a:srgbClr val="000000"/>
                </a:solidFill>
              </a:rPr>
              <a:t>GINI  = wealth dispersion (0=equal, 1= unequal)</a:t>
            </a:r>
          </a:p>
          <a:p>
            <a:r>
              <a:rPr lang="en-US" sz="1500" dirty="0" smtClean="0">
                <a:solidFill>
                  <a:srgbClr val="000000"/>
                </a:solidFill>
              </a:rPr>
              <a:t>Best? What are strengths/weaknesses of each?</a:t>
            </a:r>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u="sng" kern="1200" dirty="0" smtClean="0">
                <a:solidFill>
                  <a:schemeClr val="tx1"/>
                </a:solidFill>
                <a:latin typeface="+mn-lt"/>
                <a:ea typeface="+mn-ea"/>
                <a:cs typeface="+mn-cs"/>
              </a:rPr>
              <a:t>INTERNATIONAL inequality</a:t>
            </a:r>
            <a:r>
              <a:rPr lang="en-US" sz="1400" u="sng" kern="1200" baseline="0" dirty="0" smtClean="0">
                <a:solidFill>
                  <a:schemeClr val="tx1"/>
                </a:solidFill>
                <a:latin typeface="+mn-lt"/>
                <a:ea typeface="+mn-ea"/>
                <a:cs typeface="+mn-cs"/>
              </a:rPr>
              <a:t> </a:t>
            </a:r>
            <a:endParaRPr lang="en-US" sz="1400" u="sng" kern="1200" dirty="0" smtClean="0">
              <a:solidFill>
                <a:schemeClr val="tx1"/>
              </a:solidFill>
              <a:latin typeface="+mn-lt"/>
              <a:ea typeface="+mn-ea"/>
              <a:cs typeface="+mn-cs"/>
            </a:endParaRPr>
          </a:p>
          <a:p>
            <a:r>
              <a:rPr lang="en-US" sz="1400" u="sng" kern="1200" dirty="0" smtClean="0">
                <a:solidFill>
                  <a:schemeClr val="tx1"/>
                </a:solidFill>
                <a:latin typeface="+mn-lt"/>
                <a:ea typeface="+mn-ea"/>
                <a:cs typeface="+mn-cs"/>
              </a:rPr>
              <a:t>They reject the claim that globalization has much to do with inequality between </a:t>
            </a:r>
            <a:r>
              <a:rPr lang="en-US" sz="1400" b="1" u="sng" kern="1200" dirty="0" smtClean="0">
                <a:solidFill>
                  <a:schemeClr val="tx1"/>
                </a:solidFill>
                <a:latin typeface="+mn-lt"/>
                <a:ea typeface="+mn-ea"/>
                <a:cs typeface="+mn-cs"/>
              </a:rPr>
              <a:t>states</a:t>
            </a:r>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 </a:t>
            </a:r>
          </a:p>
          <a:p>
            <a:pPr lvl="0"/>
            <a:r>
              <a:rPr lang="en-US" sz="1400" kern="1200" dirty="0" smtClean="0">
                <a:solidFill>
                  <a:schemeClr val="tx1"/>
                </a:solidFill>
                <a:latin typeface="+mn-lt"/>
                <a:ea typeface="+mn-ea"/>
                <a:cs typeface="+mn-cs"/>
              </a:rPr>
              <a:t>Inequality was already in existence before globalization became a convenient excuse to blame.</a:t>
            </a:r>
          </a:p>
          <a:p>
            <a:pPr lvl="0"/>
            <a:r>
              <a:rPr lang="en-US" sz="1400" kern="1200" dirty="0" smtClean="0">
                <a:solidFill>
                  <a:schemeClr val="tx1"/>
                </a:solidFill>
                <a:latin typeface="+mn-lt"/>
                <a:ea typeface="+mn-ea"/>
                <a:cs typeface="+mn-cs"/>
              </a:rPr>
              <a:t>Trend (domestic and international) pre-exists globalization</a:t>
            </a:r>
          </a:p>
          <a:p>
            <a:pPr lvl="0"/>
            <a:r>
              <a:rPr lang="en-US" sz="1400" kern="1200" dirty="0" smtClean="0">
                <a:solidFill>
                  <a:schemeClr val="tx1"/>
                </a:solidFill>
                <a:latin typeface="+mn-lt"/>
                <a:ea typeface="+mn-ea"/>
                <a:cs typeface="+mn-cs"/>
              </a:rPr>
              <a:t>Particularly domestic inequality - related to other factors, not consistent with globalization</a:t>
            </a:r>
          </a:p>
          <a:p>
            <a:pPr lvl="1"/>
            <a:r>
              <a:rPr lang="en-US" sz="1400" kern="1200" dirty="0" smtClean="0">
                <a:solidFill>
                  <a:schemeClr val="tx1"/>
                </a:solidFill>
                <a:latin typeface="+mn-lt"/>
                <a:ea typeface="+mn-ea"/>
                <a:cs typeface="+mn-cs"/>
              </a:rPr>
              <a:t>Depends on institutions, policy of the state</a:t>
            </a:r>
          </a:p>
          <a:p>
            <a:r>
              <a:rPr lang="en-US" sz="1400" kern="1200" dirty="0" smtClean="0">
                <a:solidFill>
                  <a:schemeClr val="tx1"/>
                </a:solidFill>
                <a:latin typeface="+mn-lt"/>
                <a:ea typeface="+mn-ea"/>
                <a:cs typeface="+mn-cs"/>
              </a:rPr>
              <a:t> </a:t>
            </a:r>
          </a:p>
          <a:p>
            <a:pPr lvl="0"/>
            <a:r>
              <a:rPr lang="en-US" sz="1400" kern="1200" dirty="0" smtClean="0">
                <a:solidFill>
                  <a:schemeClr val="tx1"/>
                </a:solidFill>
                <a:latin typeface="+mn-lt"/>
                <a:ea typeface="+mn-ea"/>
                <a:cs typeface="+mn-cs"/>
              </a:rPr>
              <a:t>But </a:t>
            </a:r>
            <a:r>
              <a:rPr lang="en-US" sz="1400" u="sng" kern="1200" dirty="0" smtClean="0">
                <a:solidFill>
                  <a:schemeClr val="tx1"/>
                </a:solidFill>
                <a:latin typeface="+mn-lt"/>
                <a:ea typeface="+mn-ea"/>
                <a:cs typeface="+mn-cs"/>
              </a:rPr>
              <a:t>others point out that, despite their claims, inequality has been steadily increasing on par with globalization.  </a:t>
            </a:r>
            <a:endParaRPr lang="en-US" sz="1400" kern="1200" dirty="0" smtClean="0">
              <a:solidFill>
                <a:schemeClr val="tx1"/>
              </a:solidFill>
              <a:latin typeface="+mn-lt"/>
              <a:ea typeface="+mn-ea"/>
              <a:cs typeface="+mn-cs"/>
            </a:endParaRPr>
          </a:p>
          <a:p>
            <a:r>
              <a:rPr lang="en-US" sz="1400" u="none" strike="noStrike" kern="1200" dirty="0" smtClean="0">
                <a:solidFill>
                  <a:schemeClr val="tx1"/>
                </a:solidFill>
                <a:latin typeface="+mn-lt"/>
                <a:ea typeface="+mn-ea"/>
                <a:cs typeface="+mn-cs"/>
              </a:rPr>
              <a:t> </a:t>
            </a:r>
            <a:r>
              <a:rPr lang="en-US" sz="1400" u="sng" kern="1200" dirty="0" smtClean="0">
                <a:solidFill>
                  <a:schemeClr val="tx1"/>
                </a:solidFill>
                <a:latin typeface="+mn-lt"/>
                <a:ea typeface="+mn-ea"/>
                <a:cs typeface="+mn-cs"/>
              </a:rPr>
              <a:t>Even if start point that explains who is poor,</a:t>
            </a:r>
            <a:r>
              <a:rPr lang="en-US" sz="1400" u="sng" kern="1200" baseline="0" dirty="0" smtClean="0">
                <a:solidFill>
                  <a:schemeClr val="tx1"/>
                </a:solidFill>
                <a:latin typeface="+mn-lt"/>
                <a:ea typeface="+mn-ea"/>
                <a:cs typeface="+mn-cs"/>
              </a:rPr>
              <a:t> </a:t>
            </a:r>
            <a:r>
              <a:rPr lang="en-US" sz="1400" u="sng" kern="1200" dirty="0" smtClean="0">
                <a:solidFill>
                  <a:schemeClr val="tx1"/>
                </a:solidFill>
                <a:latin typeface="+mn-lt"/>
                <a:ea typeface="+mn-ea"/>
                <a:cs typeface="+mn-cs"/>
              </a:rPr>
              <a:t>globalization</a:t>
            </a:r>
            <a:r>
              <a:rPr lang="en-US" sz="1400" u="none" strike="noStrike" kern="1200" dirty="0" smtClean="0">
                <a:solidFill>
                  <a:schemeClr val="tx1"/>
                </a:solidFill>
                <a:latin typeface="+mn-lt"/>
                <a:ea typeface="+mn-ea"/>
                <a:cs typeface="+mn-cs"/>
              </a:rPr>
              <a:t> </a:t>
            </a:r>
            <a:r>
              <a:rPr lang="en-US" sz="1400" u="sng" kern="1200" dirty="0" smtClean="0">
                <a:solidFill>
                  <a:schemeClr val="tx1"/>
                </a:solidFill>
                <a:latin typeface="+mn-lt"/>
                <a:ea typeface="+mn-ea"/>
                <a:cs typeface="+mn-cs"/>
              </a:rPr>
              <a:t>It is still making inequality worse</a:t>
            </a:r>
          </a:p>
          <a:p>
            <a:r>
              <a:rPr lang="en-US" sz="1400" u="sng" kern="1200" dirty="0" smtClean="0">
                <a:solidFill>
                  <a:schemeClr val="tx1"/>
                </a:solidFill>
                <a:latin typeface="+mn-lt"/>
                <a:ea typeface="+mn-ea"/>
                <a:cs typeface="+mn-cs"/>
              </a:rPr>
              <a:t>Another explanation,</a:t>
            </a:r>
            <a:r>
              <a:rPr lang="en-US" sz="1400" u="sng" kern="1200" baseline="0" dirty="0" smtClean="0">
                <a:solidFill>
                  <a:schemeClr val="tx1"/>
                </a:solidFill>
                <a:latin typeface="+mn-lt"/>
                <a:ea typeface="+mn-ea"/>
                <a:cs typeface="+mn-cs"/>
              </a:rPr>
              <a:t> maybe--next</a:t>
            </a:r>
            <a:endParaRPr lang="en-US" sz="9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err="1" smtClean="0"/>
              <a:t>Kuznet’s</a:t>
            </a:r>
            <a:r>
              <a:rPr lang="en-US" sz="1400" dirty="0" smtClean="0"/>
              <a:t> curve—inverse U-shaped curve—as countries develop, inequality increases, peaks then</a:t>
            </a:r>
            <a:r>
              <a:rPr lang="en-US" sz="1400" baseline="0" dirty="0" smtClean="0"/>
              <a:t> declines.</a:t>
            </a:r>
          </a:p>
          <a:p>
            <a:endParaRPr lang="en-US" sz="1400" baseline="0" dirty="0" smtClean="0"/>
          </a:p>
          <a:p>
            <a:r>
              <a:rPr lang="en-US" sz="1400" baseline="0" dirty="0" smtClean="0"/>
              <a:t>Upheld in parts of Europe: England (GINI:  1823 was 0.4 to 1871 .627 to 0.443 in 1901), Germany, France and even Latin America: Colombia and Brazil</a:t>
            </a:r>
          </a:p>
          <a:p>
            <a:r>
              <a:rPr lang="en-US" sz="1400" baseline="0" dirty="0" smtClean="0"/>
              <a:t>But Nordic countries and some parts of Asia actually see </a:t>
            </a:r>
            <a:r>
              <a:rPr lang="en-US" sz="1400" baseline="0" dirty="0" err="1" smtClean="0"/>
              <a:t>monoticially</a:t>
            </a:r>
            <a:r>
              <a:rPr lang="en-US" sz="1400" baseline="0" dirty="0" smtClean="0"/>
              <a:t> declining inequality with development (South Korea, Japan and Taiwan)</a:t>
            </a:r>
            <a:endParaRPr lang="en-US" sz="1400" dirty="0" smtClean="0"/>
          </a:p>
          <a:p>
            <a:endParaRPr lang="en-US" sz="1400" dirty="0" smtClean="0"/>
          </a:p>
          <a:p>
            <a:r>
              <a:rPr lang="en-US" sz="1400" dirty="0" smtClean="0"/>
              <a:t>Which is natural? Would globalization play a part pushing in either direction?</a:t>
            </a:r>
          </a:p>
          <a:p>
            <a:r>
              <a:rPr lang="en-US" sz="1400" dirty="0" smtClean="0"/>
              <a:t>dollar/</a:t>
            </a:r>
            <a:r>
              <a:rPr lang="en-US" sz="1400" dirty="0" err="1" smtClean="0"/>
              <a:t>kraay</a:t>
            </a:r>
            <a:r>
              <a:rPr lang="en-US" sz="1400" dirty="0" smtClean="0"/>
              <a:t> think this</a:t>
            </a:r>
            <a:r>
              <a:rPr lang="en-US" sz="1400" baseline="0" dirty="0" smtClean="0"/>
              <a:t> is normal, temporary, and benefits outweigh temporary costs.</a:t>
            </a:r>
            <a:endParaRPr lang="en-US" sz="1400" dirty="0" smtClean="0"/>
          </a:p>
          <a:p>
            <a:r>
              <a:rPr lang="en-US" sz="1400" dirty="0" smtClean="0"/>
              <a:t>Do you buy</a:t>
            </a:r>
            <a:r>
              <a:rPr lang="en-US" sz="1400" baseline="0" dirty="0" smtClean="0"/>
              <a:t> it?  </a:t>
            </a:r>
            <a:endParaRPr lang="en-US" sz="1400" dirty="0" smtClean="0"/>
          </a:p>
          <a:p>
            <a:endParaRPr lang="en-US" sz="1400" dirty="0" smtClean="0"/>
          </a:p>
          <a:p>
            <a:r>
              <a:rPr lang="en-US" sz="1400" dirty="0" smtClean="0"/>
              <a:t>Well, they don’t consider effect on political stability—which the Huffman article does</a:t>
            </a:r>
          </a:p>
          <a:p>
            <a:pPr lvl="1"/>
            <a:r>
              <a:rPr lang="en-US" sz="1400" dirty="0" smtClean="0"/>
              <a:t>Globalization could lead to more conflict (or maybe less conflict)</a:t>
            </a:r>
          </a:p>
        </p:txBody>
      </p:sp>
      <p:sp>
        <p:nvSpPr>
          <p:cNvPr id="4" name="Slide Number Placeholder 3"/>
          <p:cNvSpPr>
            <a:spLocks noGrp="1"/>
          </p:cNvSpPr>
          <p:nvPr>
            <p:ph type="sldNum" sz="quarter" idx="10"/>
          </p:nvPr>
        </p:nvSpPr>
        <p:spPr/>
        <p:txBody>
          <a:bodyPr/>
          <a:lstStyle/>
          <a:p>
            <a:fld id="{7644BFF6-D4A4-4B0D-9EDF-0A3E8910ADBE}" type="slidenum">
              <a:rPr lang="en-US" smtClean="0"/>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t>The End of History and the Last Man – arguably a liberal</a:t>
            </a:r>
            <a:r>
              <a:rPr lang="en-US" sz="1400" i="1" baseline="0" dirty="0" smtClean="0"/>
              <a:t> approach to view of globalization (we are more interconnected, spread ideas </a:t>
            </a:r>
            <a:r>
              <a:rPr lang="en-US" sz="1400" i="1" baseline="0" dirty="0" err="1" smtClean="0">
                <a:sym typeface="Wingdings"/>
              </a:rPr>
              <a:t></a:t>
            </a:r>
            <a:r>
              <a:rPr lang="en-US" sz="1400" i="1" baseline="0" dirty="0" smtClean="0">
                <a:sym typeface="Wingdings"/>
              </a:rPr>
              <a:t> become safer and more prosperous</a:t>
            </a:r>
            <a:endParaRPr lang="en-US" sz="1400" i="1" dirty="0" smtClean="0"/>
          </a:p>
          <a:p>
            <a:r>
              <a:rPr lang="en-US" sz="1400" u="sng" dirty="0" smtClean="0"/>
              <a:t>Modern politics are the end of history, as such: the end point of mankind’s ideological evolution.</a:t>
            </a:r>
          </a:p>
          <a:p>
            <a:r>
              <a:rPr lang="en-US" sz="1400" dirty="0" smtClean="0"/>
              <a:t>Globalization brings the spread/</a:t>
            </a:r>
            <a:r>
              <a:rPr lang="en-US" sz="1400" b="1" dirty="0" err="1" smtClean="0"/>
              <a:t>universalization</a:t>
            </a:r>
            <a:r>
              <a:rPr lang="en-US" sz="1400" b="1" dirty="0" smtClean="0"/>
              <a:t> of Western liberalism</a:t>
            </a:r>
            <a:r>
              <a:rPr lang="en-US" sz="1400" dirty="0" smtClean="0"/>
              <a:t>: </a:t>
            </a:r>
          </a:p>
          <a:p>
            <a:pPr lvl="1"/>
            <a:r>
              <a:rPr lang="en-US" sz="1400" u="sng" dirty="0" smtClean="0"/>
              <a:t>liberal democracy </a:t>
            </a:r>
            <a:r>
              <a:rPr lang="en-US" sz="1400" dirty="0" smtClean="0"/>
              <a:t>as the final form of of human government and </a:t>
            </a:r>
          </a:p>
          <a:p>
            <a:pPr lvl="1"/>
            <a:r>
              <a:rPr lang="en-US" sz="1400" u="sng" dirty="0" smtClean="0"/>
              <a:t>liberal economic principles </a:t>
            </a:r>
            <a:r>
              <a:rPr lang="en-US" sz="1400" dirty="0" smtClean="0"/>
              <a:t>as the ultimate aim</a:t>
            </a:r>
          </a:p>
          <a:p>
            <a:r>
              <a:rPr lang="en-US" sz="1400" dirty="0" smtClean="0"/>
              <a:t>Result: beneficial.  Eventually breeds democracy &amp; stability</a:t>
            </a:r>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t>Globalization will have the opposite effect (+ conflict)</a:t>
            </a:r>
            <a:r>
              <a:rPr lang="en-US" sz="1400" baseline="0" dirty="0" smtClean="0"/>
              <a:t> – arguably more of a realist view (more lines of contact = more lines of conflict)</a:t>
            </a:r>
            <a:endParaRPr lang="en-US" sz="1400" dirty="0" smtClean="0"/>
          </a:p>
          <a:p>
            <a:pPr marL="609600" indent="-609600">
              <a:buFontTx/>
              <a:buAutoNum type="arabicParenBoth"/>
            </a:pPr>
            <a:r>
              <a:rPr lang="en-US" sz="1400" dirty="0" smtClean="0"/>
              <a:t>World politics is entering a new phase in the wake of the end of the Cold War</a:t>
            </a:r>
          </a:p>
          <a:p>
            <a:pPr marL="609600" indent="-609600">
              <a:buFontTx/>
              <a:buAutoNum type="arabicParenBoth"/>
            </a:pPr>
            <a:r>
              <a:rPr lang="en-US" sz="1400" dirty="0" smtClean="0"/>
              <a:t>The “fundamental source of conflict in this new world will not be primarily ideological or primarily economic.  The great divisions among humankind and the dominating source of conflict will be cultural</a:t>
            </a:r>
          </a:p>
          <a:p>
            <a:r>
              <a:rPr lang="en-US" sz="1400" dirty="0" smtClean="0"/>
              <a:t>HOW?  The process of economic modernization and social change separates people from longstanding local identities</a:t>
            </a:r>
          </a:p>
          <a:p>
            <a:r>
              <a:rPr lang="en-US" sz="1400" dirty="0" smtClean="0"/>
              <a:t>	Western dominance of globalization leads to “civilization-consciousness” a return to the roots phenomenon, broadened by glob.</a:t>
            </a:r>
          </a:p>
          <a:p>
            <a:r>
              <a:rPr lang="en-US" sz="1400" dirty="0" smtClean="0"/>
              <a:t>People become tied to their “civilization” (first micro,</a:t>
            </a:r>
            <a:r>
              <a:rPr lang="en-US" sz="1400" baseline="0" dirty="0" smtClean="0"/>
              <a:t> then macro)</a:t>
            </a:r>
            <a:endParaRPr lang="en-US" sz="1400" dirty="0" smtClean="0"/>
          </a:p>
          <a:p>
            <a:r>
              <a:rPr lang="en-US" sz="1400" dirty="0" smtClean="0"/>
              <a:t>Cultural differences are not easily compromised and resolved - Increased conflict with increased interaction</a:t>
            </a:r>
          </a:p>
          <a:p>
            <a:endParaRPr lang="en-US" sz="1400" dirty="0" smtClean="0"/>
          </a:p>
          <a:p>
            <a:r>
              <a:rPr lang="en-US" sz="1400" dirty="0" smtClean="0"/>
              <a:t>Who is right—globalization, westernization = peace or </a:t>
            </a:r>
            <a:r>
              <a:rPr lang="en-US" sz="1400" dirty="0" err="1" smtClean="0"/>
              <a:t>armageddon</a:t>
            </a:r>
            <a:r>
              <a:rPr lang="en-US" sz="1400" dirty="0" smtClean="0"/>
              <a:t>?</a:t>
            </a:r>
          </a:p>
          <a:p>
            <a:endParaRPr lang="en-US" sz="1400" dirty="0" smtClean="0"/>
          </a:p>
          <a:p>
            <a:r>
              <a:rPr lang="en-US" sz="1400" u="sng" dirty="0" smtClean="0"/>
              <a:t>Alternative—some areas of eruption, come areas of pacification</a:t>
            </a:r>
            <a:endParaRPr lang="en-US" sz="1400" u="sng"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Political globalization</a:t>
            </a:r>
            <a:r>
              <a:rPr lang="en-US" sz="1400" dirty="0" smtClean="0"/>
              <a:t>:  States will continue to dominate, Won’t further reduce their sovereignty  but security does become</a:t>
            </a:r>
            <a:r>
              <a:rPr lang="en-US" sz="1400" baseline="0" dirty="0" smtClean="0"/>
              <a:t> </a:t>
            </a:r>
            <a:r>
              <a:rPr lang="en-US" sz="1400" baseline="0" dirty="0" err="1" smtClean="0"/>
              <a:t>mre</a:t>
            </a:r>
            <a:r>
              <a:rPr lang="en-US" sz="1400" baseline="0" dirty="0" smtClean="0"/>
              <a:t> vulnerable with more movement between states, transparency and liberalization</a:t>
            </a:r>
            <a:endParaRPr lang="en-US" sz="1400" dirty="0" smtClean="0"/>
          </a:p>
          <a:p>
            <a:r>
              <a:rPr lang="en-US" sz="1400" b="1" dirty="0" smtClean="0"/>
              <a:t>Cultural globalization</a:t>
            </a:r>
            <a:r>
              <a:rPr lang="en-US" sz="1400" dirty="0" smtClean="0"/>
              <a:t>:  Identity remains national, even if better understand others </a:t>
            </a:r>
          </a:p>
          <a:p>
            <a:r>
              <a:rPr lang="en-US" sz="1400" dirty="0" smtClean="0"/>
              <a:t>Economic globalization + technological</a:t>
            </a:r>
          </a:p>
          <a:p>
            <a:pPr lvl="1"/>
            <a:r>
              <a:rPr lang="en-US" sz="1400" dirty="0" smtClean="0"/>
              <a:t>Increases wealth,</a:t>
            </a:r>
            <a:r>
              <a:rPr lang="en-US" sz="1400" baseline="0" dirty="0" smtClean="0"/>
              <a:t> </a:t>
            </a:r>
            <a:r>
              <a:rPr lang="en-US" sz="1400" dirty="0" smtClean="0"/>
              <a:t>but also disparity (even if temporarily) uproots many</a:t>
            </a:r>
          </a:p>
          <a:p>
            <a:r>
              <a:rPr lang="en-US" sz="1400" dirty="0" smtClean="0"/>
              <a:t>Non-state actors becoming global actors,</a:t>
            </a:r>
            <a:r>
              <a:rPr lang="en-US" sz="1400" baseline="0" dirty="0" smtClean="0"/>
              <a:t> </a:t>
            </a:r>
            <a:r>
              <a:rPr lang="en-US" sz="1400" dirty="0" smtClean="0"/>
              <a:t>Use of violence: terrorism</a:t>
            </a:r>
          </a:p>
          <a:p>
            <a:endParaRPr lang="en-US" sz="1400" dirty="0" smtClean="0"/>
          </a:p>
          <a:p>
            <a:r>
              <a:rPr lang="en-US" sz="1400" b="1" dirty="0" smtClean="0"/>
              <a:t>Fosters conflict and resentment:</a:t>
            </a:r>
          </a:p>
          <a:p>
            <a:r>
              <a:rPr lang="en-US" sz="1400" dirty="0" smtClean="0"/>
              <a:t>	1) Reasons for terrorism:</a:t>
            </a:r>
            <a:r>
              <a:rPr lang="en-US" sz="1400" baseline="0" dirty="0" smtClean="0"/>
              <a:t> </a:t>
            </a:r>
            <a:r>
              <a:rPr lang="en-US" sz="1400" dirty="0" smtClean="0"/>
              <a:t>Economic dislocation, “unjust policies”,</a:t>
            </a:r>
            <a:r>
              <a:rPr lang="en-US" sz="1400" baseline="0" dirty="0" smtClean="0"/>
              <a:t>  </a:t>
            </a:r>
            <a:r>
              <a:rPr lang="en-US" sz="1400" dirty="0" smtClean="0"/>
              <a:t>Comparisons to the global better off (relative deprivation on a global scale),</a:t>
            </a:r>
            <a:r>
              <a:rPr lang="en-US" sz="1400" baseline="0" dirty="0" smtClean="0"/>
              <a:t> </a:t>
            </a:r>
            <a:r>
              <a:rPr lang="en-US" sz="1400" dirty="0" smtClean="0"/>
              <a:t>Political dislocation (states cracking down on citizens)</a:t>
            </a:r>
          </a:p>
          <a:p>
            <a:r>
              <a:rPr lang="en-US" sz="1400" dirty="0" smtClean="0"/>
              <a:t>	2) Tools of terrorism:</a:t>
            </a:r>
            <a:r>
              <a:rPr lang="en-US" sz="1400" baseline="0" dirty="0" smtClean="0"/>
              <a:t>  </a:t>
            </a:r>
            <a:r>
              <a:rPr lang="en-US" sz="1400" dirty="0" smtClean="0"/>
              <a:t>Communication, mobility, technology</a:t>
            </a:r>
            <a:endParaRPr lang="en-US" sz="1400"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44BFF6-D4A4-4B0D-9EDF-0A3E8910ADBE}" type="slidenum">
              <a:rPr lang="en-US" smtClean="0"/>
              <a:pPr/>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Political and social entitlements recognized by international law – valid for individuals everywhere.</a:t>
            </a:r>
          </a:p>
          <a:p>
            <a:r>
              <a:rPr lang="en-US" sz="1600" dirty="0" smtClean="0"/>
              <a:t>international norms that give </a:t>
            </a:r>
            <a:r>
              <a:rPr lang="en-US" sz="1600" i="1" dirty="0" smtClean="0"/>
              <a:t>minimal standards</a:t>
            </a:r>
            <a:r>
              <a:rPr lang="en-US" sz="1600" dirty="0" smtClean="0"/>
              <a:t> of how people should be treated</a:t>
            </a:r>
            <a:r>
              <a:rPr lang="en-US" sz="1600" i="1" dirty="0" smtClean="0"/>
              <a:t> -- </a:t>
            </a:r>
            <a:r>
              <a:rPr lang="en-US" sz="1600" dirty="0" smtClean="0"/>
              <a:t>help to protect all people everywhere from severe political, legal, and social abuses.  </a:t>
            </a:r>
          </a:p>
          <a:p>
            <a:pPr lvl="1"/>
            <a:r>
              <a:rPr lang="en-US" sz="1600" dirty="0" smtClean="0"/>
              <a:t>Granted to all, prohibitions given to sources of official abuse (states)</a:t>
            </a:r>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Sources the same as earlier lecture on International Law:</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Treaties  (Every UN member state is a party to one or more of the six major human rights treaties. 80% of states have ratified four or more)</a:t>
            </a:r>
          </a:p>
          <a:p>
            <a:pPr lvl="1"/>
            <a:r>
              <a:rPr lang="en-US" dirty="0" smtClean="0"/>
              <a:t>, custom, general principles (shared national law)</a:t>
            </a:r>
          </a:p>
          <a:p>
            <a:pPr lvl="1"/>
            <a:r>
              <a:rPr lang="en-US" dirty="0" smtClean="0"/>
              <a:t>Some argue</a:t>
            </a:r>
            <a:r>
              <a:rPr lang="en-US" baseline="0" dirty="0" smtClean="0"/>
              <a:t> are more fundamental because have deeper sources: natural law, religion, morality</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644BFF6-D4A4-4B0D-9EDF-0A3E8910ADBE}" type="slidenum">
              <a:rPr lang="en-US" smtClean="0"/>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Anywhere from 6 to 9 primary</a:t>
            </a:r>
            <a:r>
              <a:rPr lang="en-US" sz="1400" baseline="0" dirty="0" smtClean="0"/>
              <a:t> treaties of international human rights law</a:t>
            </a:r>
          </a:p>
          <a:p>
            <a:r>
              <a:rPr lang="en-US" sz="1400" dirty="0" smtClean="0"/>
              <a:t>Dates to post WWII</a:t>
            </a:r>
          </a:p>
          <a:p>
            <a:r>
              <a:rPr lang="en-US" sz="1400" dirty="0" smtClean="0"/>
              <a:t>1)</a:t>
            </a:r>
            <a:r>
              <a:rPr lang="en-US" sz="1400" baseline="0" dirty="0" smtClean="0"/>
              <a:t>  </a:t>
            </a:r>
            <a:r>
              <a:rPr lang="en-US" sz="1400" dirty="0" smtClean="0"/>
              <a:t>Charter of UN: promote and delimits HR</a:t>
            </a:r>
          </a:p>
          <a:p>
            <a:r>
              <a:rPr lang="en-US" sz="1400" dirty="0" smtClean="0"/>
              <a:t>2) UDHR (universal declaration of human rights): 1948</a:t>
            </a:r>
          </a:p>
          <a:p>
            <a:pPr lvl="1"/>
            <a:r>
              <a:rPr lang="en-US" sz="1400" dirty="0" smtClean="0"/>
              <a:t>+ Covenant on Civil and Political Rights (1966)</a:t>
            </a:r>
          </a:p>
          <a:p>
            <a:pPr lvl="1"/>
            <a:r>
              <a:rPr lang="en-US" sz="1400" dirty="0" smtClean="0"/>
              <a:t>+ Covenant on Econ and Social Rights (1966)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Collectively: international bill of human rights</a:t>
            </a:r>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39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Overlapping debates and no consensus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GDP initially (</a:t>
            </a:r>
            <a:r>
              <a:rPr lang="en-US" dirty="0" err="1" smtClean="0"/>
              <a:t>eary</a:t>
            </a:r>
            <a:r>
              <a:rPr lang="en-US" dirty="0" smtClean="0"/>
              <a:t> 80’s)</a:t>
            </a:r>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Starting with the 1</a:t>
            </a:r>
            <a:r>
              <a:rPr lang="en-US" baseline="30000" dirty="0" smtClean="0"/>
              <a:t>st</a:t>
            </a:r>
            <a:r>
              <a:rPr lang="en-US" dirty="0" smtClean="0"/>
              <a:t> debate—what is a right</a:t>
            </a:r>
          </a:p>
          <a:p>
            <a:endParaRPr lang="en-US" baseline="0" dirty="0" smtClean="0"/>
          </a:p>
          <a:p>
            <a:r>
              <a:rPr lang="en-US" baseline="0" dirty="0" smtClean="0"/>
              <a:t>Universal: any/all of these?</a:t>
            </a:r>
          </a:p>
          <a:p>
            <a:r>
              <a:rPr lang="en-US" baseline="0" dirty="0" smtClean="0"/>
              <a:t>Go through UDHR covenants (big debate during cold war)</a:t>
            </a:r>
          </a:p>
          <a:p>
            <a:r>
              <a:rPr lang="en-US" dirty="0" smtClean="0"/>
              <a:t>1) Security rights</a:t>
            </a:r>
          </a:p>
          <a:p>
            <a:pPr lvl="1"/>
            <a:r>
              <a:rPr lang="en-US" dirty="0" smtClean="0"/>
              <a:t>Protection from murder, massacre, torture, and rape</a:t>
            </a:r>
          </a:p>
          <a:p>
            <a:r>
              <a:rPr lang="en-US" dirty="0" smtClean="0"/>
              <a:t>2) Due process rights:  Protection extreme from abuses of the legal system (imprisonment without trial, secret trials, and excessive punishments)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liberty rights:  Protection of belief, expression, association, assembly, and movement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political rights:  protect the liberty to participate in politics through actions such as communicating, assembling, protesting, voting, and serving in public office</a:t>
            </a:r>
          </a:p>
          <a:p>
            <a:r>
              <a:rPr lang="en-US" dirty="0" smtClean="0"/>
              <a:t>5) equality rights: guarantee equal citizenship, equality before the law, and nondiscrimination</a:t>
            </a:r>
          </a:p>
          <a:p>
            <a:r>
              <a:rPr lang="en-US" dirty="0" smtClean="0"/>
              <a:t>6) social rights:  require provision of education to all children and protections against severe poverty and starvation</a:t>
            </a:r>
          </a:p>
          <a:p>
            <a:r>
              <a:rPr lang="en-US" dirty="0" smtClean="0"/>
              <a:t>#7 group rights:  include protections of ethnic groups (e.g. against genocide) and the ownership by countries of their national territories and resources (including self-determination)</a:t>
            </a:r>
          </a:p>
          <a:p>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Look</a:t>
            </a:r>
            <a:r>
              <a:rPr lang="en-US" baseline="0" dirty="0" smtClean="0"/>
              <a:t> at social: </a:t>
            </a:r>
            <a:r>
              <a:rPr lang="en-US" b="1" dirty="0" smtClean="0"/>
              <a:t>Social</a:t>
            </a:r>
          </a:p>
          <a:p>
            <a:r>
              <a:rPr lang="en-US" i="1" dirty="0" smtClean="0"/>
              <a:t>includes equality and nondiscrimination for women and minorities access to employment opportunities, fair pay, safe and healthy working conditions, the right to form trade unions and bargain collectively social security, an adequate standard of living (covering adequate food, clothing, and housing), health care, and education</a:t>
            </a:r>
          </a:p>
          <a:p>
            <a:r>
              <a:rPr lang="en-US" b="1" dirty="0" smtClean="0"/>
              <a:t>Civic: </a:t>
            </a:r>
            <a:r>
              <a:rPr lang="en-US" i="1" dirty="0" smtClean="0"/>
              <a:t>right to freedom of thought and expression. freedom to seek, receive, and impart information and ideas of all kinds</a:t>
            </a:r>
            <a:r>
              <a:rPr lang="en-US" i="1" baseline="0" dirty="0" smtClean="0"/>
              <a:t> </a:t>
            </a:r>
            <a:r>
              <a:rPr lang="en-US" i="1" dirty="0" smtClean="0"/>
              <a:t>right to freedom of peaceful assembly and to freedom of association with others, including the right to form and to join trade unions.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But what about Security?—that includes HIR: </a:t>
            </a:r>
          </a:p>
          <a:p>
            <a:r>
              <a:rPr lang="en-US" dirty="0" smtClean="0"/>
              <a:t>1) Disappearances - persons disappeared with a likely political motive and with typical knowledge of the entity/individual that perpetrated the abduction. </a:t>
            </a:r>
          </a:p>
          <a:p>
            <a:r>
              <a:rPr lang="en-US" dirty="0" smtClean="0"/>
              <a:t>2) Extrajudicial killings -killings without due process of law by a government entity or private group with government sanction and include “deliberate, illegal and excessive use of force” by security/state apparatuses. </a:t>
            </a:r>
          </a:p>
          <a:p>
            <a:r>
              <a:rPr lang="en-US" dirty="0" smtClean="0"/>
              <a:t>3) Political imprisonment - the incarceration for non-violent government opposition, religious beliefs/proselytizing or membership in a social, political, ethnic or racial group. </a:t>
            </a:r>
          </a:p>
          <a:p>
            <a:r>
              <a:rPr lang="en-US" dirty="0" smtClean="0"/>
              <a:t>4) Torture - causing extreme physical or mental pain to individuals because of their political/religious beliefs, political behavior or their membership in any social, political, ethnic or racial group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644BFF6-D4A4-4B0D-9EDF-0A3E8910ADBE}" type="slidenum">
              <a:rPr lang="en-US" smtClean="0"/>
              <a:pPr/>
              <a:t>43</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a:r>
              <a:rPr lang="en-US" dirty="0" smtClean="0"/>
              <a:t>Universalism:  by virtue</a:t>
            </a:r>
            <a:r>
              <a:rPr lang="en-US" baseline="0" dirty="0" smtClean="0"/>
              <a:t> of our humanity, have rights.  </a:t>
            </a:r>
            <a:r>
              <a:rPr lang="en-US" dirty="0" smtClean="0"/>
              <a:t>Even if “primitive” cultures don’t have explicit laws, will eventually</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smtClean="0"/>
              <a:t>Problems: negate “traditional” laws,,</a:t>
            </a:r>
            <a:r>
              <a:rPr lang="en-US" baseline="0" dirty="0" smtClean="0"/>
              <a:t>  </a:t>
            </a:r>
            <a:r>
              <a:rPr lang="en-US" dirty="0" smtClean="0"/>
              <a:t>Human values aren’t universal, they vary by culture, E.g. the community comes before the individual</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HR is just another form of western imperialism, imposing incompatible elements. Problems</a:t>
            </a:r>
            <a:r>
              <a:rPr lang="en-US" baseline="0" dirty="0" smtClean="0"/>
              <a:t> - </a:t>
            </a:r>
            <a:r>
              <a:rPr lang="en-US" b="1" dirty="0" smtClean="0"/>
              <a:t>an excuse for abuse? (e.g. Syria, Iran, China) or a viable argument?</a:t>
            </a:r>
            <a:endParaRPr lang="en-US" dirty="0" smtClean="0"/>
          </a:p>
          <a:p>
            <a:pPr lvl="1"/>
            <a:endParaRPr lang="en-US" dirty="0" smtClean="0"/>
          </a:p>
          <a:p>
            <a:r>
              <a:rPr lang="en-US" dirty="0" smtClean="0"/>
              <a:t>FOR</a:t>
            </a:r>
            <a:r>
              <a:rPr lang="en-US" baseline="0" dirty="0" smtClean="0"/>
              <a:t> </a:t>
            </a:r>
            <a:r>
              <a:rPr lang="en-US" dirty="0" smtClean="0"/>
              <a:t>Universal:</a:t>
            </a:r>
          </a:p>
          <a:p>
            <a:pPr lvl="1"/>
            <a:r>
              <a:rPr lang="en-US" dirty="0" smtClean="0"/>
              <a:t>HR are minimal standards, found in most every moral code. </a:t>
            </a:r>
          </a:p>
          <a:p>
            <a:pPr lvl="1"/>
            <a:r>
              <a:rPr lang="en-US" dirty="0" smtClean="0"/>
              <a:t>leave most legal and policy matters open to decision-making at the national and local levels.</a:t>
            </a:r>
          </a:p>
          <a:p>
            <a:pPr lvl="1"/>
            <a:r>
              <a:rPr lang="en-US" dirty="0" smtClean="0"/>
              <a:t>Can accommodate a great deal of cultural and institutional variation.</a:t>
            </a:r>
          </a:p>
          <a:p>
            <a:pPr lvl="1"/>
            <a:r>
              <a:rPr lang="en-US" dirty="0" smtClean="0"/>
              <a:t>Suggestions, not binding.</a:t>
            </a:r>
          </a:p>
          <a:p>
            <a:r>
              <a:rPr lang="en-US" dirty="0" smtClean="0"/>
              <a:t>For Cultural Relativism:</a:t>
            </a:r>
          </a:p>
          <a:p>
            <a:pPr lvl="1"/>
            <a:r>
              <a:rPr lang="en-US" dirty="0" smtClean="0"/>
              <a:t>Just look at the debate on which HR </a:t>
            </a:r>
            <a:r>
              <a:rPr lang="en-US" i="1" dirty="0" smtClean="0"/>
              <a:t>are</a:t>
            </a:r>
            <a:r>
              <a:rPr lang="en-US" dirty="0" smtClean="0"/>
              <a:t> HR</a:t>
            </a:r>
          </a:p>
          <a:p>
            <a:pPr lvl="1"/>
            <a:r>
              <a:rPr lang="en-US" dirty="0" smtClean="0"/>
              <a:t>Listing of rights has been a political process, western dominated</a:t>
            </a:r>
          </a:p>
          <a:p>
            <a:pPr lvl="1"/>
            <a:endParaRPr lang="en-US" dirty="0" smtClean="0"/>
          </a:p>
        </p:txBody>
      </p:sp>
      <p:sp>
        <p:nvSpPr>
          <p:cNvPr id="4" name="Slide Number Placeholder 3"/>
          <p:cNvSpPr>
            <a:spLocks noGrp="1"/>
          </p:cNvSpPr>
          <p:nvPr>
            <p:ph type="sldNum" sz="quarter" idx="10"/>
          </p:nvPr>
        </p:nvSpPr>
        <p:spPr/>
        <p:txBody>
          <a:bodyPr/>
          <a:lstStyle/>
          <a:p>
            <a:fld id="{7644BFF6-D4A4-4B0D-9EDF-0A3E8910ADBE}" type="slidenum">
              <a:rPr lang="en-US" smtClean="0"/>
              <a:pPr/>
              <a:t>44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Even if there are universal </a:t>
            </a:r>
            <a:r>
              <a:rPr lang="en-US" i="1" dirty="0" smtClean="0"/>
              <a:t>human</a:t>
            </a:r>
            <a:r>
              <a:rPr lang="en-US" dirty="0" smtClean="0"/>
              <a:t> rights, where do they come from and who do we have a duty to protect, who does protecting, how?</a:t>
            </a:r>
          </a:p>
          <a:p>
            <a:endParaRPr lang="en-US" dirty="0" smtClean="0"/>
          </a:p>
          <a:p>
            <a:r>
              <a:rPr lang="en-US" u="sng" dirty="0" err="1" smtClean="0"/>
              <a:t>Communitarianism</a:t>
            </a:r>
            <a:r>
              <a:rPr lang="en-US" u="sng" dirty="0" smtClean="0"/>
              <a:t> (the Statist argument)</a:t>
            </a:r>
            <a:r>
              <a:rPr lang="en-US" dirty="0" smtClean="0"/>
              <a:t>:</a:t>
            </a:r>
            <a:r>
              <a:rPr lang="en-US" i="1" dirty="0" smtClean="0"/>
              <a:t> </a:t>
            </a:r>
            <a:r>
              <a:rPr lang="en-US" dirty="0" smtClean="0"/>
              <a:t>States protect their own. </a:t>
            </a:r>
          </a:p>
          <a:p>
            <a:pPr lvl="1"/>
            <a:r>
              <a:rPr lang="en-US" dirty="0" smtClean="0"/>
              <a:t>the source of HR is native, leaders protect those rights of </a:t>
            </a:r>
            <a:r>
              <a:rPr lang="en-US" i="1" dirty="0" smtClean="0"/>
              <a:t>their subjects</a:t>
            </a:r>
            <a:r>
              <a:rPr lang="en-US" dirty="0" smtClean="0"/>
              <a:t>.</a:t>
            </a:r>
          </a:p>
          <a:p>
            <a:endParaRPr lang="en-US" dirty="0" smtClean="0"/>
          </a:p>
          <a:p>
            <a:r>
              <a:rPr lang="en-US" u="sng" dirty="0" smtClean="0"/>
              <a:t>Cosmopolitanism:</a:t>
            </a:r>
            <a:r>
              <a:rPr lang="en-US" dirty="0" smtClean="0"/>
              <a:t> the source of HR is humanity—a universal, global.  </a:t>
            </a:r>
          </a:p>
          <a:p>
            <a:r>
              <a:rPr lang="en-US" dirty="0" smtClean="0"/>
              <a:t>No state can deny, all states protect all humanity.  HR is not a sovereign issue. all states must act to protect all humanity.  </a:t>
            </a:r>
          </a:p>
          <a:p>
            <a:pPr lvl="1"/>
            <a:r>
              <a:rPr lang="en-US" dirty="0" smtClean="0"/>
              <a:t>HR is not a sovereign issue. </a:t>
            </a:r>
          </a:p>
          <a:p>
            <a:pPr lvl="1"/>
            <a:endParaRPr lang="en-US" u="sng" dirty="0" smtClean="0"/>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45</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1) What do you think</a:t>
            </a:r>
            <a:r>
              <a:rPr lang="en-US" sz="1200" dirty="0" smtClean="0"/>
              <a:t>—regardless of who you are or</a:t>
            </a:r>
            <a:r>
              <a:rPr lang="en-US" sz="1200" baseline="0" dirty="0" smtClean="0"/>
              <a:t> where you are from—what are the basic rights that all deserve??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of debate #2, which do you find the most persuasive? Why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a:t>
            </a:r>
            <a:r>
              <a:rPr lang="en-US" baseline="0" dirty="0" smtClean="0"/>
              <a:t> of debate #3, is one a more compelling argument?</a:t>
            </a:r>
            <a:endParaRPr lang="en-US" dirty="0" smtClean="0"/>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46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HR can be a vague/disputed concept.  </a:t>
            </a:r>
          </a:p>
          <a:p>
            <a:pPr lvl="1"/>
            <a:r>
              <a:rPr lang="en-US" dirty="0" smtClean="0"/>
              <a:t>Abuse seems wrong but does it </a:t>
            </a:r>
            <a:r>
              <a:rPr lang="en-US" i="1" dirty="0" smtClean="0"/>
              <a:t>matter</a:t>
            </a:r>
            <a:r>
              <a:rPr lang="en-US" dirty="0" smtClean="0"/>
              <a:t> in the grand scheme of things? </a:t>
            </a:r>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47</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Do states with a lot of discrimination domestically tend to be more warlike?</a:t>
            </a:r>
          </a:p>
          <a:p>
            <a:pPr lvl="1"/>
            <a:r>
              <a:rPr lang="en-US" sz="1400" dirty="0" smtClean="0"/>
              <a:t>Start wars, Be more aggressive in wars</a:t>
            </a:r>
          </a:p>
          <a:p>
            <a:r>
              <a:rPr lang="en-US" sz="1400" dirty="0" smtClean="0"/>
              <a:t>Domestic discrimination = norms of violence</a:t>
            </a:r>
          </a:p>
          <a:p>
            <a:pPr lvl="1"/>
            <a:r>
              <a:rPr lang="en-US" sz="1400" dirty="0" smtClean="0"/>
              <a:t>Dehumanize own, dehumanize others</a:t>
            </a:r>
          </a:p>
          <a:p>
            <a:r>
              <a:rPr lang="en-US" sz="1400" dirty="0" smtClean="0"/>
              <a:t>Patterns of dominance and subordination are replicated internationally (a world view)</a:t>
            </a:r>
          </a:p>
          <a:p>
            <a:pPr lvl="1"/>
            <a:r>
              <a:rPr lang="en-US" sz="1400" dirty="0" smtClean="0"/>
              <a:t>Elites believe superior to “others”</a:t>
            </a:r>
          </a:p>
          <a:p>
            <a:pPr lvl="1"/>
            <a:r>
              <a:rPr lang="en-US" sz="1400" dirty="0" smtClean="0"/>
              <a:t>Politics mimics relationship: power taken by force from weaker</a:t>
            </a:r>
          </a:p>
          <a:p>
            <a:pPr lvl="1"/>
            <a:r>
              <a:rPr lang="en-US" sz="1400" dirty="0" smtClean="0"/>
              <a:t>Both </a:t>
            </a:r>
            <a:r>
              <a:rPr lang="en-US" sz="1400" dirty="0" err="1" smtClean="0">
                <a:sym typeface="Wingdings"/>
              </a:rPr>
              <a:t></a:t>
            </a:r>
            <a:r>
              <a:rPr lang="en-US" sz="1400" dirty="0" smtClean="0">
                <a:sym typeface="Wingdings"/>
              </a:rPr>
              <a:t> interactions with other states</a:t>
            </a:r>
            <a:r>
              <a:rPr lang="en-US" sz="1400" dirty="0" smtClean="0"/>
              <a:t> </a:t>
            </a:r>
          </a:p>
          <a:p>
            <a:r>
              <a:rPr lang="en-US" sz="1400" dirty="0" smtClean="0"/>
              <a:t>Think: schoolyard bully on other turf</a:t>
            </a:r>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48</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In theory, yes—three</a:t>
            </a:r>
            <a:r>
              <a:rPr lang="en-US" sz="1600" baseline="0" dirty="0" smtClean="0"/>
              <a:t> accepted theories that essentially explain why:</a:t>
            </a:r>
          </a:p>
          <a:p>
            <a:r>
              <a:rPr lang="en-US" sz="1600" dirty="0" smtClean="0"/>
              <a:t>“</a:t>
            </a:r>
            <a:r>
              <a:rPr lang="en-US" sz="1600" u="sng" dirty="0" err="1" smtClean="0"/>
              <a:t>Maternalist</a:t>
            </a:r>
            <a:r>
              <a:rPr lang="en-US" sz="1600" dirty="0" smtClean="0"/>
              <a:t>” theory of violence</a:t>
            </a:r>
          </a:p>
          <a:p>
            <a:pPr lvl="1"/>
            <a:r>
              <a:rPr lang="en-US" sz="1600" dirty="0" smtClean="0"/>
              <a:t>Misnomer:  Diversity, women in political decision-making pacifies politics &amp; teaches norms of tolerance.  If “others” are allowed into politics, not as violent</a:t>
            </a:r>
            <a:r>
              <a:rPr lang="en-US" sz="1600" baseline="0" dirty="0" smtClean="0"/>
              <a:t> norms of politics</a:t>
            </a:r>
            <a:endParaRPr lang="en-US" sz="1600" dirty="0" smtClean="0"/>
          </a:p>
          <a:p>
            <a:r>
              <a:rPr lang="en-US" sz="1600" dirty="0" smtClean="0"/>
              <a:t>“</a:t>
            </a:r>
            <a:r>
              <a:rPr lang="en-US" sz="1600" u="sng" dirty="0" smtClean="0"/>
              <a:t>Structural Violence</a:t>
            </a:r>
            <a:r>
              <a:rPr lang="en-US" sz="1600" dirty="0" smtClean="0"/>
              <a:t>”</a:t>
            </a:r>
          </a:p>
          <a:p>
            <a:pPr lvl="1"/>
            <a:r>
              <a:rPr lang="en-US" sz="1600" dirty="0" smtClean="0"/>
              <a:t>Systematic discrimination as violence, in intent and effect if not in action.  If you leave a group to die by refusing</a:t>
            </a:r>
            <a:r>
              <a:rPr lang="en-US" sz="1600" baseline="0" dirty="0" smtClean="0"/>
              <a:t> them access to food and medicine, you’ve already given up value attached to their lives.  Same effect as shooting them, eventually.  Excluding any group means violent engagement acceptable</a:t>
            </a:r>
            <a:endParaRPr lang="en-US" sz="1600" dirty="0" smtClean="0"/>
          </a:p>
          <a:p>
            <a:r>
              <a:rPr lang="en-US" sz="1600" u="sng" dirty="0" smtClean="0"/>
              <a:t>Ethno-nationalism</a:t>
            </a:r>
          </a:p>
          <a:p>
            <a:pPr lvl="1"/>
            <a:r>
              <a:rPr lang="en-US" sz="1600" dirty="0" smtClean="0"/>
              <a:t>“in-”/”out-group”, domination of others.  Constructing</a:t>
            </a:r>
            <a:r>
              <a:rPr lang="en-US" sz="1600" baseline="0" dirty="0" smtClean="0"/>
              <a:t> barriers to “others” as less than you implies an underlying view of humans as more/less human, able to be violent against.</a:t>
            </a:r>
            <a:endParaRPr lang="en-US" sz="1600"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49</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0" dirty="0" smtClean="0"/>
              <a:t>Even controlling for the correlates (contiguity, regime, wealth, etc)…. </a:t>
            </a:r>
          </a:p>
          <a:p>
            <a:r>
              <a:rPr lang="en-US" sz="1500" b="0" dirty="0" smtClean="0"/>
              <a:t>“violent” norm states are 6x more likely to initiate conflict than non-discriminators</a:t>
            </a:r>
          </a:p>
          <a:p>
            <a:r>
              <a:rPr lang="en-US" sz="1500" b="0" dirty="0" smtClean="0"/>
              <a:t>5x more likely to reach high levels of force in dispute—i.e. will not compromise</a:t>
            </a:r>
          </a:p>
          <a:p>
            <a:endParaRPr lang="en-US" sz="1500" dirty="0" smtClean="0"/>
          </a:p>
          <a:p>
            <a:r>
              <a:rPr lang="en-US" sz="1500" dirty="0" smtClean="0"/>
              <a:t>I can corroborate—found</a:t>
            </a:r>
            <a:r>
              <a:rPr lang="en-US" sz="1500" baseline="0" dirty="0" smtClean="0"/>
              <a:t> the following in a test of their theory.  Rather than ethnic or gender discrimination, just used acceptability of violence </a:t>
            </a:r>
            <a:r>
              <a:rPr lang="en-US" sz="1500" baseline="0" dirty="0" err="1" smtClean="0"/>
              <a:t>sganst</a:t>
            </a:r>
            <a:r>
              <a:rPr lang="en-US" sz="1500" baseline="0" dirty="0" smtClean="0"/>
              <a:t> domestic </a:t>
            </a:r>
            <a:r>
              <a:rPr lang="en-US" sz="1500" baseline="0" dirty="0" err="1" smtClean="0"/>
              <a:t>politicl</a:t>
            </a:r>
            <a:r>
              <a:rPr lang="en-US" sz="1500" baseline="0" dirty="0" smtClean="0"/>
              <a:t> opponents and criminals (HIR violations) and found </a:t>
            </a:r>
            <a:r>
              <a:rPr lang="en-US" sz="1500" dirty="0" smtClean="0"/>
              <a:t>Those that regularly abuse </a:t>
            </a:r>
            <a:r>
              <a:rPr lang="en-US" sz="1500" dirty="0" err="1" smtClean="0"/>
              <a:t>HIR’s</a:t>
            </a:r>
            <a:r>
              <a:rPr lang="en-US" sz="1500" dirty="0" smtClean="0"/>
              <a:t> (human integrity rights—the highest of security rights)</a:t>
            </a:r>
          </a:p>
          <a:p>
            <a:r>
              <a:rPr lang="en-US" sz="1500" dirty="0" smtClean="0"/>
              <a:t>4x more likely to make threats against other states</a:t>
            </a:r>
          </a:p>
          <a:p>
            <a:r>
              <a:rPr lang="en-US" sz="1500" dirty="0" smtClean="0"/>
              <a:t>43% more likely to reach high levels of hostility </a:t>
            </a:r>
          </a:p>
          <a:p>
            <a:r>
              <a:rPr lang="en-US" sz="1500" dirty="0" smtClean="0"/>
              <a:t>77-80% increase in the probability that a state will initiate a war if it is an abuser (over one with a clear HIR record) </a:t>
            </a:r>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50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dirty="0" smtClean="0"/>
              <a:t>Far right—democratic peace? Two states that respect HR.  Highest</a:t>
            </a:r>
            <a:r>
              <a:rPr lang="en-US" sz="1500" baseline="0" dirty="0" smtClean="0"/>
              <a:t> corner: norm transfer, norms of violence, </a:t>
            </a:r>
            <a:r>
              <a:rPr lang="en-US" sz="1500" baseline="0" dirty="0" err="1" smtClean="0"/>
              <a:t>msot</a:t>
            </a:r>
            <a:r>
              <a:rPr lang="en-US" sz="1500" baseline="0" dirty="0" smtClean="0"/>
              <a:t> likely to initiate conflict. </a:t>
            </a:r>
          </a:p>
          <a:p>
            <a:endParaRPr lang="en-US" sz="1500" baseline="0" dirty="0" smtClean="0"/>
          </a:p>
          <a:p>
            <a:r>
              <a:rPr lang="en-US" sz="1500" baseline="0" dirty="0" smtClean="0"/>
              <a:t>This is just an example from my own work—to illustrate, nothing more. </a:t>
            </a:r>
          </a:p>
          <a:p>
            <a:endParaRPr lang="en-US" sz="1500" baseline="0" dirty="0" smtClean="0"/>
          </a:p>
          <a:p>
            <a:r>
              <a:rPr lang="en-US" sz="1500" baseline="0" dirty="0" smtClean="0"/>
              <a:t>NEXT….women</a:t>
            </a:r>
            <a:endParaRPr lang="en-US" sz="1500"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51</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Women </a:t>
            </a:r>
            <a:r>
              <a:rPr lang="en-US" sz="1400" dirty="0" err="1" smtClean="0"/>
              <a:t>histocially</a:t>
            </a:r>
            <a:r>
              <a:rPr lang="en-US" sz="1400" dirty="0" smtClean="0"/>
              <a:t> not in positions of power (book lower than </a:t>
            </a:r>
            <a:r>
              <a:rPr lang="en-US" sz="1400" dirty="0" err="1" smtClean="0"/>
              <a:t>porportion</a:t>
            </a:r>
            <a:r>
              <a:rPr lang="en-US" sz="1400" dirty="0" smtClean="0"/>
              <a:t> of professionals, management, presidents, legislators, cabinet officer</a:t>
            </a:r>
          </a:p>
          <a:p>
            <a:r>
              <a:rPr lang="en-US" sz="1400" dirty="0" smtClean="0"/>
              <a:t> lower than</a:t>
            </a:r>
            <a:r>
              <a:rPr lang="en-US" sz="1400" baseline="0" dirty="0" smtClean="0"/>
              <a:t> </a:t>
            </a:r>
            <a:r>
              <a:rPr lang="en-US" sz="1400" baseline="0" dirty="0" err="1" smtClean="0"/>
              <a:t>porportion</a:t>
            </a:r>
            <a:r>
              <a:rPr lang="en-US" sz="1400" baseline="0" dirty="0" smtClean="0"/>
              <a:t> of wealth</a:t>
            </a:r>
          </a:p>
          <a:p>
            <a:r>
              <a:rPr lang="en-US" sz="1400" dirty="0" smtClean="0">
                <a:solidFill>
                  <a:srgbClr val="000000"/>
                </a:solidFill>
              </a:rPr>
              <a:t>1) Natural? Are women inherently unequal?</a:t>
            </a:r>
          </a:p>
          <a:p>
            <a:pPr lvl="1"/>
            <a:r>
              <a:rPr lang="en-US" sz="1400" dirty="0" smtClean="0">
                <a:solidFill>
                  <a:srgbClr val="000000"/>
                </a:solidFill>
              </a:rPr>
              <a:t>Is patriarchy the natural course of social relations?</a:t>
            </a:r>
          </a:p>
          <a:p>
            <a:r>
              <a:rPr lang="en-US" sz="1400" dirty="0" smtClean="0">
                <a:solidFill>
                  <a:srgbClr val="000000"/>
                </a:solidFill>
              </a:rPr>
              <a:t>2) Even if not—does it </a:t>
            </a:r>
            <a:r>
              <a:rPr lang="en-US" sz="1400" i="1" dirty="0" smtClean="0">
                <a:solidFill>
                  <a:srgbClr val="000000"/>
                </a:solidFill>
              </a:rPr>
              <a:t>really </a:t>
            </a:r>
            <a:r>
              <a:rPr lang="en-US" sz="1400" dirty="0" smtClean="0">
                <a:solidFill>
                  <a:srgbClr val="000000"/>
                </a:solidFill>
              </a:rPr>
              <a:t>matter that women are kept from full participation in economy, politics of states? </a:t>
            </a:r>
          </a:p>
          <a:p>
            <a:r>
              <a:rPr lang="en-US" sz="1400" dirty="0" smtClean="0">
                <a:solidFill>
                  <a:srgbClr val="000000"/>
                </a:solidFill>
              </a:rPr>
              <a:t>3) If so, is it something that would change naturally or should it be nurtured?</a:t>
            </a:r>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52</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500" dirty="0" smtClean="0">
                <a:solidFill>
                  <a:srgbClr val="000000"/>
                </a:solidFill>
              </a:rPr>
              <a:t>Extreme exclusion</a:t>
            </a:r>
          </a:p>
          <a:p>
            <a:pPr lvl="1"/>
            <a:r>
              <a:rPr lang="en-US" sz="1500" dirty="0" smtClean="0">
                <a:solidFill>
                  <a:srgbClr val="000000"/>
                </a:solidFill>
              </a:rPr>
              <a:t>Exclusion (or extreme neglect/restrictions) of women from education, politics, economic sphere</a:t>
            </a:r>
          </a:p>
          <a:p>
            <a:pPr lvl="1"/>
            <a:r>
              <a:rPr lang="en-US" sz="1500" dirty="0" smtClean="0">
                <a:solidFill>
                  <a:srgbClr val="000000"/>
                </a:solidFill>
              </a:rPr>
              <a:t>Dramatic devaluation of female life</a:t>
            </a:r>
          </a:p>
          <a:p>
            <a:r>
              <a:rPr lang="en-US" sz="1500" dirty="0" smtClean="0">
                <a:solidFill>
                  <a:srgbClr val="000000"/>
                </a:solidFill>
              </a:rPr>
              <a:t>Big effects: </a:t>
            </a:r>
          </a:p>
          <a:p>
            <a:r>
              <a:rPr lang="en-US" sz="1500" dirty="0" smtClean="0">
                <a:solidFill>
                  <a:srgbClr val="000000"/>
                </a:solidFill>
              </a:rPr>
              <a:t>poverty, development (economic and political), stability…</a:t>
            </a:r>
          </a:p>
          <a:p>
            <a:endParaRPr lang="en-US" dirty="0"/>
          </a:p>
        </p:txBody>
      </p:sp>
      <p:sp>
        <p:nvSpPr>
          <p:cNvPr id="4" name="Slide Number Placeholder 3"/>
          <p:cNvSpPr>
            <a:spLocks noGrp="1"/>
          </p:cNvSpPr>
          <p:nvPr>
            <p:ph type="sldNum" sz="quarter" idx="10"/>
          </p:nvPr>
        </p:nvSpPr>
        <p:spPr/>
        <p:txBody>
          <a:bodyPr/>
          <a:lstStyle/>
          <a:p>
            <a:fld id="{4534B2C0-7F9D-3040-91DD-3A0347FE402B}" type="slidenum">
              <a:rPr lang="en-US" smtClean="0"/>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500" dirty="0" smtClean="0">
                <a:solidFill>
                  <a:srgbClr val="000000"/>
                </a:solidFill>
              </a:rPr>
              <a:t>The ‘male’ members receive more food and live longer, while the ‘female’ members receive less food to the point that their survival is drastically impaired</a:t>
            </a:r>
          </a:p>
          <a:p>
            <a:pPr lvl="1"/>
            <a:r>
              <a:rPr lang="en-US" sz="1500" dirty="0" smtClean="0">
                <a:solidFill>
                  <a:srgbClr val="000000"/>
                </a:solidFill>
              </a:rPr>
              <a:t>So, even when household isn’t impoverished, the women are </a:t>
            </a:r>
          </a:p>
          <a:p>
            <a:endParaRPr lang="en-US" dirty="0"/>
          </a:p>
        </p:txBody>
      </p:sp>
      <p:sp>
        <p:nvSpPr>
          <p:cNvPr id="4" name="Slide Number Placeholder 3"/>
          <p:cNvSpPr>
            <a:spLocks noGrp="1"/>
          </p:cNvSpPr>
          <p:nvPr>
            <p:ph type="sldNum" sz="quarter" idx="10"/>
          </p:nvPr>
        </p:nvSpPr>
        <p:spPr/>
        <p:txBody>
          <a:bodyPr/>
          <a:lstStyle/>
          <a:p>
            <a:fld id="{4534B2C0-7F9D-3040-91DD-3A0347FE402B}" type="slidenum">
              <a:rPr lang="en-US" smtClean="0"/>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And this is in the US where women have relatively</a:t>
            </a:r>
            <a:r>
              <a:rPr lang="en-US" sz="1600" baseline="0" dirty="0" smtClean="0"/>
              <a:t> equal access</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Exponentially higher in places where women do not have equal access to the economy.</a:t>
            </a:r>
          </a:p>
          <a:p>
            <a:endParaRPr lang="en-US" sz="1600" baseline="0" dirty="0" smtClean="0"/>
          </a:p>
          <a:p>
            <a:r>
              <a:rPr lang="en-US" sz="1600" baseline="0" dirty="0" smtClean="0"/>
              <a:t>But </a:t>
            </a:r>
            <a:r>
              <a:rPr lang="en-US" sz="1600" i="1" baseline="0" dirty="0" smtClean="0"/>
              <a:t>does it matter</a:t>
            </a:r>
            <a:r>
              <a:rPr lang="en-US" sz="1600" i="0" baseline="0" dirty="0" smtClean="0"/>
              <a:t> in the end, do you think? YES!</a:t>
            </a:r>
          </a:p>
          <a:p>
            <a:r>
              <a:rPr lang="en-US" sz="1600" dirty="0" smtClean="0"/>
              <a:t>Female poverty, exclusion from economy i</a:t>
            </a:r>
            <a:r>
              <a:rPr lang="en-US" sz="1600" dirty="0" smtClean="0">
                <a:solidFill>
                  <a:srgbClr val="000000"/>
                </a:solidFill>
              </a:rPr>
              <a:t>s harmful to economic development</a:t>
            </a:r>
          </a:p>
          <a:p>
            <a:r>
              <a:rPr lang="en-US" sz="1600" dirty="0" smtClean="0">
                <a:solidFill>
                  <a:srgbClr val="000000"/>
                </a:solidFill>
              </a:rPr>
              <a:t>Women generate income, invest in family education, health, and nutrition ( + HC)</a:t>
            </a:r>
          </a:p>
          <a:p>
            <a:r>
              <a:rPr lang="en-US" sz="1600" dirty="0" smtClean="0">
                <a:solidFill>
                  <a:srgbClr val="000000"/>
                </a:solidFill>
              </a:rPr>
              <a:t>Exclusion of women artificially handicaps workforce and economy</a:t>
            </a:r>
            <a:endParaRPr lang="en-US" sz="1600" i="0" baseline="0" dirty="0" smtClean="0"/>
          </a:p>
        </p:txBody>
      </p:sp>
      <p:sp>
        <p:nvSpPr>
          <p:cNvPr id="4" name="Slide Number Placeholder 3"/>
          <p:cNvSpPr>
            <a:spLocks noGrp="1"/>
          </p:cNvSpPr>
          <p:nvPr>
            <p:ph type="sldNum" sz="quarter" idx="10"/>
          </p:nvPr>
        </p:nvSpPr>
        <p:spPr/>
        <p:txBody>
          <a:bodyPr/>
          <a:lstStyle/>
          <a:p>
            <a:fld id="{4534B2C0-7F9D-3040-91DD-3A0347FE402B}" type="slidenum">
              <a:rPr lang="en-US" smtClean="0"/>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u="sng" dirty="0" smtClean="0">
                <a:solidFill>
                  <a:srgbClr val="000000"/>
                </a:solidFill>
              </a:rPr>
              <a:t>Education</a:t>
            </a:r>
            <a:r>
              <a:rPr lang="en-US" sz="1400" dirty="0" smtClean="0">
                <a:solidFill>
                  <a:srgbClr val="000000"/>
                </a:solidFill>
              </a:rPr>
              <a:t>: just a small increase in female primary</a:t>
            </a:r>
            <a:r>
              <a:rPr lang="en-US" sz="1400" baseline="0" dirty="0" smtClean="0">
                <a:solidFill>
                  <a:srgbClr val="000000"/>
                </a:solidFill>
              </a:rPr>
              <a:t> </a:t>
            </a:r>
            <a:r>
              <a:rPr lang="en-US" sz="1400" baseline="0" dirty="0" err="1" smtClean="0">
                <a:solidFill>
                  <a:srgbClr val="000000"/>
                </a:solidFill>
              </a:rPr>
              <a:t>ed</a:t>
            </a:r>
            <a:r>
              <a:rPr lang="en-US" sz="1400" baseline="0" dirty="0" smtClean="0">
                <a:solidFill>
                  <a:srgbClr val="000000"/>
                </a:solidFill>
              </a:rPr>
              <a:t> = </a:t>
            </a:r>
            <a:r>
              <a:rPr lang="en-US" sz="1400" dirty="0" smtClean="0">
                <a:solidFill>
                  <a:srgbClr val="000000"/>
                </a:solidFill>
              </a:rPr>
              <a:t>lower birth rates, better health/nutrition (family), agricultural output</a:t>
            </a:r>
          </a:p>
          <a:p>
            <a:pPr lvl="1"/>
            <a:r>
              <a:rPr lang="en-US" sz="1400" dirty="0" smtClean="0">
                <a:solidFill>
                  <a:srgbClr val="000000"/>
                </a:solidFill>
              </a:rPr>
              <a:t>In the three worst regions (</a:t>
            </a:r>
            <a:r>
              <a:rPr lang="en-US" sz="1400" dirty="0" err="1" smtClean="0">
                <a:solidFill>
                  <a:srgbClr val="000000"/>
                </a:solidFill>
              </a:rPr>
              <a:t>sA</a:t>
            </a:r>
            <a:r>
              <a:rPr lang="en-US" sz="1400" dirty="0" smtClean="0">
                <a:solidFill>
                  <a:srgbClr val="000000"/>
                </a:solidFill>
              </a:rPr>
              <a:t> = southern</a:t>
            </a:r>
            <a:r>
              <a:rPr lang="en-US" sz="1400" baseline="0" dirty="0" smtClean="0">
                <a:solidFill>
                  <a:srgbClr val="000000"/>
                </a:solidFill>
              </a:rPr>
              <a:t> Asia</a:t>
            </a:r>
            <a:r>
              <a:rPr lang="en-US" sz="1400" dirty="0" smtClean="0">
                <a:solidFill>
                  <a:srgbClr val="000000"/>
                </a:solidFill>
              </a:rPr>
              <a:t>, ME = Middle East, </a:t>
            </a:r>
            <a:r>
              <a:rPr lang="en-US" sz="1400" dirty="0" err="1" smtClean="0">
                <a:solidFill>
                  <a:srgbClr val="000000"/>
                </a:solidFill>
              </a:rPr>
              <a:t>sSA</a:t>
            </a:r>
            <a:r>
              <a:rPr lang="en-US" sz="1400" dirty="0" smtClean="0">
                <a:solidFill>
                  <a:srgbClr val="000000"/>
                </a:solidFill>
              </a:rPr>
              <a:t> = Sub-Saharan</a:t>
            </a:r>
            <a:r>
              <a:rPr lang="en-US" sz="1400" baseline="0" dirty="0" smtClean="0">
                <a:solidFill>
                  <a:srgbClr val="000000"/>
                </a:solidFill>
              </a:rPr>
              <a:t> Africa</a:t>
            </a:r>
            <a:r>
              <a:rPr lang="en-US" sz="1400" dirty="0" smtClean="0">
                <a:solidFill>
                  <a:srgbClr val="000000"/>
                </a:solidFill>
              </a:rPr>
              <a:t>) female illiteracy: development retarded</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1" i="1" kern="1200" baseline="0" dirty="0" smtClean="0">
                <a:solidFill>
                  <a:schemeClr val="tx1"/>
                </a:solidFill>
                <a:latin typeface="+mn-lt"/>
                <a:ea typeface="+mn-ea"/>
                <a:cs typeface="+mn-cs"/>
              </a:rPr>
              <a:t>Educated women have fewer children; provide better nutrition, health, and education to their families experience significantly lower child mortality and generate more income than women with little or no schooling. Investing to educate them thus creates a virtuous cycle for their community. </a:t>
            </a:r>
            <a:endParaRPr lang="en-US" sz="1400" dirty="0" smtClean="0">
              <a:solidFill>
                <a:srgbClr val="000000"/>
              </a:solidFill>
            </a:endParaRPr>
          </a:p>
          <a:p>
            <a:r>
              <a:rPr lang="en-US" sz="1400" u="sng" dirty="0" smtClean="0">
                <a:solidFill>
                  <a:srgbClr val="000000"/>
                </a:solidFill>
              </a:rPr>
              <a:t>Economic input</a:t>
            </a:r>
            <a:r>
              <a:rPr lang="en-US" sz="1400" dirty="0" smtClean="0">
                <a:solidFill>
                  <a:srgbClr val="000000"/>
                </a:solidFill>
              </a:rPr>
              <a:t>: generate income, invest in family (education, health, and nutrition)</a:t>
            </a:r>
          </a:p>
          <a:p>
            <a:pPr lvl="1"/>
            <a:r>
              <a:rPr lang="en-US" sz="1400" dirty="0" smtClean="0">
                <a:solidFill>
                  <a:srgbClr val="000000"/>
                </a:solidFill>
              </a:rPr>
              <a:t> the three worst regions (</a:t>
            </a:r>
            <a:r>
              <a:rPr lang="en-US" sz="1400" dirty="0" err="1" smtClean="0">
                <a:solidFill>
                  <a:srgbClr val="000000"/>
                </a:solidFill>
              </a:rPr>
              <a:t>sA</a:t>
            </a:r>
            <a:r>
              <a:rPr lang="en-US" sz="1400" dirty="0" smtClean="0">
                <a:solidFill>
                  <a:srgbClr val="000000"/>
                </a:solidFill>
              </a:rPr>
              <a:t>, ME, </a:t>
            </a:r>
            <a:r>
              <a:rPr lang="en-US" sz="1400" dirty="0" err="1" smtClean="0">
                <a:solidFill>
                  <a:srgbClr val="000000"/>
                </a:solidFill>
              </a:rPr>
              <a:t>sSA</a:t>
            </a:r>
            <a:r>
              <a:rPr lang="en-US" sz="1400" dirty="0" smtClean="0">
                <a:solidFill>
                  <a:srgbClr val="000000"/>
                </a:solidFill>
              </a:rPr>
              <a:t>) female illiteracy: 55%, 51%, 45%</a:t>
            </a:r>
          </a:p>
          <a:p>
            <a:pPr lvl="1"/>
            <a:r>
              <a:rPr lang="en-US" sz="1400" dirty="0" smtClean="0">
                <a:solidFill>
                  <a:srgbClr val="000000"/>
                </a:solidFill>
              </a:rPr>
              <a:t>Worst economic performance as well</a:t>
            </a:r>
          </a:p>
          <a:p>
            <a:r>
              <a:rPr lang="en-US" sz="1400" dirty="0" smtClean="0">
                <a:solidFill>
                  <a:srgbClr val="000000"/>
                </a:solidFill>
              </a:rPr>
              <a:t>Exclusion of women, artificially handicaps workforce and economy, inclusion beneficial   </a:t>
            </a:r>
          </a:p>
          <a:p>
            <a:r>
              <a:rPr lang="en-US" sz="1400" dirty="0" smtClean="0"/>
              <a:t>Econ development:</a:t>
            </a:r>
            <a:r>
              <a:rPr lang="en-US" sz="1400" baseline="0" dirty="0" smtClean="0"/>
              <a:t>  WHERE WOMEN EXCLUDED =</a:t>
            </a:r>
            <a:r>
              <a:rPr lang="en-US" sz="1400" dirty="0" smtClean="0"/>
              <a:t> high birth rates, lower output, cost draining on the state, loss</a:t>
            </a:r>
            <a:r>
              <a:rPr lang="en-US" sz="1400" baseline="0" dirty="0" smtClean="0"/>
              <a:t> of 50% of the entrepreneurs…</a:t>
            </a:r>
          </a:p>
          <a:p>
            <a:endParaRPr lang="en-US" sz="1400" dirty="0" smtClean="0"/>
          </a:p>
          <a:p>
            <a:r>
              <a:rPr lang="en-US" sz="1400" dirty="0" smtClean="0"/>
              <a:t>Getting better? Not really—relatively</a:t>
            </a:r>
            <a:r>
              <a:rPr lang="en-US" sz="1400" baseline="0" dirty="0" smtClean="0"/>
              <a:t> stagnant in these areas</a:t>
            </a:r>
            <a:endParaRPr lang="en-US" sz="1400" dirty="0"/>
          </a:p>
        </p:txBody>
      </p:sp>
      <p:sp>
        <p:nvSpPr>
          <p:cNvPr id="4" name="Slide Number Placeholder 3"/>
          <p:cNvSpPr>
            <a:spLocks noGrp="1"/>
          </p:cNvSpPr>
          <p:nvPr>
            <p:ph type="sldNum" sz="quarter" idx="10"/>
          </p:nvPr>
        </p:nvSpPr>
        <p:spPr/>
        <p:txBody>
          <a:bodyPr/>
          <a:lstStyle/>
          <a:p>
            <a:fld id="{4534B2C0-7F9D-3040-91DD-3A0347FE402B}" type="slidenum">
              <a:rPr lang="en-US" smtClean="0"/>
              <a:pPr/>
              <a:t>56</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Liberalize: building those bridging ties, accepting differences—doesn’t work if just the men-folk</a:t>
            </a:r>
          </a:p>
          <a:p>
            <a:r>
              <a:rPr lang="en-US" sz="1600" dirty="0" smtClean="0"/>
              <a:t>Security:</a:t>
            </a:r>
            <a:r>
              <a:rPr lang="en-US" sz="1600" baseline="0" dirty="0" smtClean="0"/>
              <a:t> </a:t>
            </a:r>
            <a:r>
              <a:rPr lang="en-US" sz="1600" dirty="0" smtClean="0"/>
              <a:t>The norm transfer argument holds using measures just for severe exclusion of women from economic or political sphere</a:t>
            </a:r>
            <a:endParaRPr lang="en-US" sz="1600" dirty="0"/>
          </a:p>
        </p:txBody>
      </p:sp>
      <p:sp>
        <p:nvSpPr>
          <p:cNvPr id="4" name="Slide Number Placeholder 3"/>
          <p:cNvSpPr>
            <a:spLocks noGrp="1"/>
          </p:cNvSpPr>
          <p:nvPr>
            <p:ph type="sldNum" sz="quarter" idx="10"/>
          </p:nvPr>
        </p:nvSpPr>
        <p:spPr/>
        <p:txBody>
          <a:bodyPr/>
          <a:lstStyle/>
          <a:p>
            <a:fld id="{4534B2C0-7F9D-3040-91DD-3A0347FE402B}" type="slidenum">
              <a:rPr lang="en-US" smtClean="0"/>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1" u="none" dirty="0" smtClean="0">
                <a:solidFill>
                  <a:schemeClr val="tx1"/>
                </a:solidFill>
              </a:rPr>
              <a:t>I’ve included some of my own notes and ideas below to give</a:t>
            </a:r>
            <a:r>
              <a:rPr lang="en-US" sz="1400" i="1" u="none" baseline="0" dirty="0" smtClean="0">
                <a:solidFill>
                  <a:schemeClr val="tx1"/>
                </a:solidFill>
              </a:rPr>
              <a:t> you a few ideas – feel free address some of the questions below in addition/in place of the ones in the slide above</a:t>
            </a:r>
            <a:endParaRPr lang="en-US" sz="1400" i="1" u="none" dirty="0" smtClean="0">
              <a:solidFill>
                <a:schemeClr val="tx1"/>
              </a:solidFill>
            </a:endParaRPr>
          </a:p>
          <a:p>
            <a:endParaRPr lang="en-US" sz="1400" u="sng" dirty="0" smtClean="0">
              <a:solidFill>
                <a:schemeClr val="tx1"/>
              </a:solidFill>
            </a:endParaRPr>
          </a:p>
          <a:p>
            <a:r>
              <a:rPr lang="en-US" sz="1400" u="sng" dirty="0" smtClean="0">
                <a:solidFill>
                  <a:schemeClr val="tx1"/>
                </a:solidFill>
              </a:rPr>
              <a:t>Do you buy the arguments that female inequalities </a:t>
            </a:r>
            <a:r>
              <a:rPr lang="en-US" sz="1400" i="1" u="sng" dirty="0" smtClean="0">
                <a:solidFill>
                  <a:schemeClr val="tx1"/>
                </a:solidFill>
              </a:rPr>
              <a:t>really</a:t>
            </a:r>
            <a:r>
              <a:rPr lang="en-US" sz="1400" u="sng" dirty="0" smtClean="0">
                <a:solidFill>
                  <a:schemeClr val="tx1"/>
                </a:solidFill>
              </a:rPr>
              <a:t> matter</a:t>
            </a:r>
            <a:r>
              <a:rPr lang="en-US" sz="1400" dirty="0" smtClean="0">
                <a:solidFill>
                  <a:schemeClr val="tx1"/>
                </a:solidFill>
              </a:rPr>
              <a:t>?</a:t>
            </a:r>
          </a:p>
          <a:p>
            <a:r>
              <a:rPr lang="en-US" sz="1400" dirty="0" smtClean="0">
                <a:solidFill>
                  <a:srgbClr val="000000"/>
                </a:solidFill>
              </a:rPr>
              <a:t>Why is this rarely a subject of foreign policy?</a:t>
            </a:r>
          </a:p>
          <a:p>
            <a:pPr lvl="1"/>
            <a:r>
              <a:rPr lang="en-US" sz="1400" dirty="0" smtClean="0">
                <a:solidFill>
                  <a:srgbClr val="000000"/>
                </a:solidFill>
              </a:rPr>
              <a:t>Cultural relativist arguments</a:t>
            </a:r>
          </a:p>
          <a:p>
            <a:pPr lvl="1"/>
            <a:r>
              <a:rPr lang="en-US" sz="1400" dirty="0" smtClean="0">
                <a:solidFill>
                  <a:srgbClr val="000000"/>
                </a:solidFill>
              </a:rPr>
              <a:t>Low importance?</a:t>
            </a:r>
          </a:p>
          <a:p>
            <a:r>
              <a:rPr lang="en-US" sz="1400" dirty="0" smtClean="0">
                <a:solidFill>
                  <a:srgbClr val="000000"/>
                </a:solidFill>
              </a:rPr>
              <a:t>What is holding back: POLITICAL INSTABILITY, remnants of colonialism</a:t>
            </a:r>
            <a:r>
              <a:rPr lang="en-US" sz="1400" baseline="0" dirty="0" smtClean="0">
                <a:solidFill>
                  <a:srgbClr val="000000"/>
                </a:solidFill>
              </a:rPr>
              <a:t> (lack of </a:t>
            </a:r>
            <a:r>
              <a:rPr lang="en-US" sz="1400" baseline="0" dirty="0" err="1" smtClean="0">
                <a:solidFill>
                  <a:srgbClr val="000000"/>
                </a:solidFill>
              </a:rPr>
              <a:t>edu</a:t>
            </a:r>
            <a:r>
              <a:rPr lang="en-US" sz="1400" baseline="0" dirty="0" smtClean="0">
                <a:solidFill>
                  <a:srgbClr val="000000"/>
                </a:solidFill>
              </a:rPr>
              <a:t> access, unstable politics)</a:t>
            </a:r>
            <a:endParaRPr lang="en-US" sz="1400" dirty="0" smtClean="0">
              <a:solidFill>
                <a:srgbClr val="000000"/>
              </a:solidFill>
            </a:endParaRPr>
          </a:p>
          <a:p>
            <a:r>
              <a:rPr lang="en-US" sz="1400" dirty="0" smtClean="0">
                <a:solidFill>
                  <a:srgbClr val="000000"/>
                </a:solidFill>
              </a:rPr>
              <a:t>Other cultural explanations? Other general explanations?</a:t>
            </a:r>
          </a:p>
          <a:p>
            <a:r>
              <a:rPr lang="en-US" sz="1400" dirty="0" smtClean="0">
                <a:solidFill>
                  <a:srgbClr val="000000"/>
                </a:solidFill>
              </a:rPr>
              <a:t>Is it culture? Religion? Inherent?</a:t>
            </a:r>
          </a:p>
          <a:p>
            <a:r>
              <a:rPr lang="en-US" sz="1400" dirty="0" smtClean="0">
                <a:solidFill>
                  <a:srgbClr val="000000"/>
                </a:solidFill>
              </a:rPr>
              <a:t>Traditional (rural) vs. Modern (urban) populations</a:t>
            </a:r>
          </a:p>
          <a:p>
            <a:r>
              <a:rPr lang="en-US" sz="1400" dirty="0" smtClean="0">
                <a:solidFill>
                  <a:srgbClr val="000000"/>
                </a:solidFill>
              </a:rPr>
              <a:t>The symbolic power: Prize Cow </a:t>
            </a:r>
          </a:p>
          <a:p>
            <a:pPr lvl="1"/>
            <a:r>
              <a:rPr lang="en-US" sz="1400" dirty="0" smtClean="0">
                <a:solidFill>
                  <a:srgbClr val="000000"/>
                </a:solidFill>
              </a:rPr>
              <a:t>Control women, control society</a:t>
            </a:r>
          </a:p>
          <a:p>
            <a:pPr lvl="2"/>
            <a:r>
              <a:rPr lang="en-US" sz="1400" dirty="0" smtClean="0">
                <a:solidFill>
                  <a:srgbClr val="000000"/>
                </a:solidFill>
              </a:rPr>
              <a:t>Conservative backlash, maintain control</a:t>
            </a:r>
          </a:p>
          <a:p>
            <a:pPr lvl="1"/>
            <a:r>
              <a:rPr lang="en-US" sz="1400" dirty="0" smtClean="0">
                <a:solidFill>
                  <a:srgbClr val="000000"/>
                </a:solidFill>
              </a:rPr>
              <a:t>Last vestige of secular/religious &amp; new/old guard power struggles </a:t>
            </a:r>
          </a:p>
          <a:p>
            <a:r>
              <a:rPr lang="en-US" sz="1400" u="sng" dirty="0" smtClean="0">
                <a:solidFill>
                  <a:schemeClr val="tx1"/>
                </a:solidFill>
              </a:rPr>
              <a:t>How does one respect the liberties (e.g. religious rights) of others while still promoting the empowerment of women?</a:t>
            </a:r>
          </a:p>
          <a:p>
            <a:r>
              <a:rPr lang="en-US" sz="1400" u="sng" dirty="0" smtClean="0">
                <a:solidFill>
                  <a:schemeClr val="tx1"/>
                </a:solidFill>
              </a:rPr>
              <a:t>Is it our place to even have a say on this? Does what we think matter?</a:t>
            </a:r>
          </a:p>
          <a:p>
            <a:endParaRPr lang="en-US" dirty="0" smtClean="0"/>
          </a:p>
          <a:p>
            <a:endParaRPr lang="en-US" dirty="0" smtClean="0"/>
          </a:p>
          <a:p>
            <a:r>
              <a:rPr lang="en-US" dirty="0" smtClean="0"/>
              <a:t>NEXT: demographics…</a:t>
            </a:r>
          </a:p>
        </p:txBody>
      </p:sp>
      <p:sp>
        <p:nvSpPr>
          <p:cNvPr id="4" name="Slide Number Placeholder 3"/>
          <p:cNvSpPr>
            <a:spLocks noGrp="1"/>
          </p:cNvSpPr>
          <p:nvPr>
            <p:ph type="sldNum" sz="quarter" idx="10"/>
          </p:nvPr>
        </p:nvSpPr>
        <p:spPr/>
        <p:txBody>
          <a:bodyPr/>
          <a:lstStyle/>
          <a:p>
            <a:fld id="{4534B2C0-7F9D-3040-91DD-3A0347FE402B}" type="slidenum">
              <a:rPr lang="en-US" smtClean="0"/>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solidFill>
                  <a:srgbClr val="000000"/>
                </a:solidFill>
              </a:rPr>
              <a:t>Does the earth have the capacity to support ever growing populations?</a:t>
            </a:r>
          </a:p>
          <a:p>
            <a:r>
              <a:rPr lang="en-US" sz="1400" u="sng" dirty="0" smtClean="0">
                <a:solidFill>
                  <a:srgbClr val="000000"/>
                </a:solidFill>
              </a:rPr>
              <a:t>Carrying capacity</a:t>
            </a:r>
            <a:r>
              <a:rPr lang="en-US" sz="1400" dirty="0" smtClean="0">
                <a:solidFill>
                  <a:srgbClr val="000000"/>
                </a:solidFill>
              </a:rPr>
              <a:t>: maximum pop that can be supported by earth</a:t>
            </a:r>
          </a:p>
          <a:p>
            <a:r>
              <a:rPr lang="en-US" sz="1400" dirty="0" smtClean="0">
                <a:solidFill>
                  <a:schemeClr val="tx1"/>
                </a:solidFill>
              </a:rPr>
              <a:t>Most serious estimates, between 10 -20 billion people</a:t>
            </a:r>
          </a:p>
          <a:p>
            <a:pPr lvl="1"/>
            <a:r>
              <a:rPr lang="en-US" sz="1400" dirty="0" smtClean="0">
                <a:solidFill>
                  <a:schemeClr val="tx1"/>
                </a:solidFill>
              </a:rPr>
              <a:t>But distribution matters</a:t>
            </a:r>
          </a:p>
          <a:p>
            <a:r>
              <a:rPr lang="en-US" sz="1400" b="1" dirty="0" smtClean="0"/>
              <a:t>Are we close</a:t>
            </a:r>
            <a:r>
              <a:rPr lang="en-US" sz="1400" b="1" baseline="0" dirty="0" smtClean="0"/>
              <a:t> to reaching it</a:t>
            </a:r>
            <a:r>
              <a:rPr lang="en-US" sz="1400" baseline="0" dirty="0" smtClean="0"/>
              <a:t>?  </a:t>
            </a:r>
            <a:r>
              <a:rPr lang="en-US" sz="1400" dirty="0" smtClean="0"/>
              <a:t>NOW: 7 billion  What</a:t>
            </a:r>
            <a:r>
              <a:rPr lang="en-US" sz="1400" baseline="0" dirty="0" smtClean="0"/>
              <a:t> do you think? </a:t>
            </a:r>
            <a:r>
              <a:rPr lang="en-US" sz="1400" dirty="0" smtClean="0">
                <a:solidFill>
                  <a:srgbClr val="000000"/>
                </a:solidFill>
              </a:rPr>
              <a:t>Will the population outstrip agricultural production?</a:t>
            </a:r>
          </a:p>
          <a:p>
            <a:pPr lvl="1"/>
            <a:r>
              <a:rPr lang="en-US" sz="1400" dirty="0" smtClean="0">
                <a:solidFill>
                  <a:srgbClr val="000000"/>
                </a:solidFill>
              </a:rPr>
              <a:t>Tech increase = higher crop yield, more living space, etc</a:t>
            </a:r>
          </a:p>
          <a:p>
            <a:pPr lvl="1"/>
            <a:r>
              <a:rPr lang="en-US" sz="1400" dirty="0" smtClean="0">
                <a:solidFill>
                  <a:srgbClr val="000000"/>
                </a:solidFill>
              </a:rPr>
              <a:t>But how much can Earth maintain?</a:t>
            </a:r>
          </a:p>
          <a:p>
            <a:pPr lvl="1"/>
            <a:r>
              <a:rPr lang="en-US" sz="1400" dirty="0" smtClean="0">
                <a:solidFill>
                  <a:srgbClr val="000000"/>
                </a:solidFill>
              </a:rPr>
              <a:t>Water and land access?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400" dirty="0" smtClean="0"/>
              <a:t>S</a:t>
            </a:r>
            <a:r>
              <a:rPr lang="en-US" sz="1400" dirty="0" smtClean="0">
                <a:solidFill>
                  <a:schemeClr val="tx1"/>
                </a:solidFill>
              </a:rPr>
              <a:t>ome disregard carrying capacity.</a:t>
            </a:r>
            <a:r>
              <a:rPr lang="en-US" sz="1400" baseline="0" dirty="0" smtClean="0">
                <a:solidFill>
                  <a:schemeClr val="tx1"/>
                </a:solidFill>
              </a:rPr>
              <a:t>  </a:t>
            </a:r>
            <a:r>
              <a:rPr lang="en-US" sz="1400" dirty="0" smtClean="0"/>
              <a:t>Claim </a:t>
            </a:r>
            <a:r>
              <a:rPr lang="en-US" sz="1400" dirty="0" smtClean="0">
                <a:solidFill>
                  <a:schemeClr val="tx1"/>
                </a:solidFill>
              </a:rPr>
              <a:t>additional people = sufficient creativity and innovation to break through any possible natural barriers to human population growth. Also, growth rates steadily declining. </a:t>
            </a:r>
            <a:r>
              <a:rPr lang="en-US" sz="1400" dirty="0" smtClean="0">
                <a:solidFill>
                  <a:srgbClr val="000000"/>
                </a:solidFill>
              </a:rPr>
              <a:t>Even if rate of growth decreasing, absolute # still high </a:t>
            </a:r>
          </a:p>
          <a:p>
            <a:pPr lvl="1"/>
            <a:endParaRPr lang="en-US" sz="20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4534B2C0-7F9D-3040-91DD-3A0347FE402B}" type="slidenum">
              <a:rPr lang="en-US" smtClean="0"/>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solidFill>
                  <a:srgbClr val="000000"/>
                </a:solidFill>
              </a:rPr>
              <a:t>Worldwide average</a:t>
            </a:r>
          </a:p>
          <a:p>
            <a:pPr lvl="1"/>
            <a:r>
              <a:rPr lang="en-US" sz="1600" dirty="0" smtClean="0">
                <a:solidFill>
                  <a:srgbClr val="000000"/>
                </a:solidFill>
              </a:rPr>
              <a:t>Fertility: 2.7</a:t>
            </a:r>
          </a:p>
          <a:p>
            <a:r>
              <a:rPr lang="en-US" sz="1600" dirty="0" smtClean="0">
                <a:solidFill>
                  <a:srgbClr val="000000"/>
                </a:solidFill>
              </a:rPr>
              <a:t>Still more than </a:t>
            </a:r>
            <a:r>
              <a:rPr lang="en-US" sz="1600" u="sng" dirty="0" smtClean="0">
                <a:solidFill>
                  <a:srgbClr val="000000"/>
                </a:solidFill>
              </a:rPr>
              <a:t>replacement level </a:t>
            </a:r>
            <a:r>
              <a:rPr lang="en-US" sz="1600" u="sng" baseline="0" dirty="0" smtClean="0">
                <a:solidFill>
                  <a:srgbClr val="000000"/>
                </a:solidFill>
              </a:rPr>
              <a:t> </a:t>
            </a:r>
            <a:r>
              <a:rPr lang="en-US" sz="1600" dirty="0" smtClean="0">
                <a:solidFill>
                  <a:srgbClr val="000000"/>
                </a:solidFill>
              </a:rPr>
              <a:t>(what stabilizes population size).</a:t>
            </a:r>
            <a:r>
              <a:rPr lang="en-US" sz="1600" baseline="0" dirty="0" smtClean="0">
                <a:solidFill>
                  <a:srgbClr val="000000"/>
                </a:solidFill>
              </a:rPr>
              <a:t>  </a:t>
            </a:r>
            <a:r>
              <a:rPr lang="en-US" sz="1600" dirty="0" smtClean="0">
                <a:solidFill>
                  <a:srgbClr val="000000"/>
                </a:solidFill>
              </a:rPr>
              <a:t>Reason: longer life span + still high average birthrate</a:t>
            </a:r>
          </a:p>
          <a:p>
            <a:endParaRPr lang="en-US" sz="1600" dirty="0" smtClean="0"/>
          </a:p>
          <a:p>
            <a:r>
              <a:rPr lang="en-US" sz="1600" dirty="0" smtClean="0"/>
              <a:t>Scary momentum: </a:t>
            </a:r>
            <a:r>
              <a:rPr lang="en-US" sz="1600" dirty="0" smtClean="0">
                <a:solidFill>
                  <a:srgbClr val="000000"/>
                </a:solidFill>
              </a:rPr>
              <a:t>Absolute population</a:t>
            </a:r>
          </a:p>
          <a:p>
            <a:r>
              <a:rPr lang="en-US" sz="1600" dirty="0" smtClean="0">
                <a:solidFill>
                  <a:srgbClr val="000000"/>
                </a:solidFill>
              </a:rPr>
              <a:t>1 billion 1804.  In 1927, passed 2 billion.  in 1987,  5 billion  October 1999 6 billion.</a:t>
            </a:r>
          </a:p>
          <a:p>
            <a:endParaRPr lang="en-US" sz="1600" dirty="0" smtClean="0"/>
          </a:p>
          <a:p>
            <a:r>
              <a:rPr lang="en-US" sz="1600" dirty="0" smtClean="0"/>
              <a:t>Higher and lower mortality: </a:t>
            </a:r>
            <a:r>
              <a:rPr lang="en-US" sz="1600" baseline="0" dirty="0" smtClean="0"/>
              <a:t> </a:t>
            </a:r>
            <a:r>
              <a:rPr lang="en-US" sz="1600" dirty="0" smtClean="0"/>
              <a:t>higher: </a:t>
            </a:r>
            <a:r>
              <a:rPr lang="en-US" sz="1600" dirty="0" err="1" smtClean="0"/>
              <a:t>esp</a:t>
            </a:r>
            <a:r>
              <a:rPr lang="en-US" sz="1600" dirty="0" smtClean="0"/>
              <a:t> pandemics, lower: technology</a:t>
            </a:r>
          </a:p>
          <a:p>
            <a:r>
              <a:rPr lang="en-US" sz="1600" dirty="0" smtClean="0">
                <a:solidFill>
                  <a:srgbClr val="000000"/>
                </a:solidFill>
              </a:rPr>
              <a:t>projection for 2050 is now around 8.9 billion (very high)</a:t>
            </a:r>
            <a:r>
              <a:rPr lang="en-US" sz="1600" baseline="0" dirty="0" smtClean="0">
                <a:solidFill>
                  <a:srgbClr val="000000"/>
                </a:solidFill>
              </a:rPr>
              <a:t> </a:t>
            </a:r>
            <a:r>
              <a:rPr lang="en-US" sz="1600" dirty="0" smtClean="0">
                <a:solidFill>
                  <a:srgbClr val="000000"/>
                </a:solidFill>
              </a:rPr>
              <a:t>But, substantially lower than the 1996 projection of 9.4 billion</a:t>
            </a:r>
          </a:p>
        </p:txBody>
      </p:sp>
      <p:sp>
        <p:nvSpPr>
          <p:cNvPr id="4" name="Slide Number Placeholder 3"/>
          <p:cNvSpPr>
            <a:spLocks noGrp="1"/>
          </p:cNvSpPr>
          <p:nvPr>
            <p:ph type="sldNum" sz="quarter" idx="10"/>
          </p:nvPr>
        </p:nvSpPr>
        <p:spPr/>
        <p:txBody>
          <a:bodyPr/>
          <a:lstStyle/>
          <a:p>
            <a:fld id="{4534B2C0-7F9D-3040-91DD-3A0347FE402B}" type="slidenum">
              <a:rPr lang="en-US" smtClean="0"/>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HDI</a:t>
            </a:r>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Niger. Guinea-Bissau, Burundi all around</a:t>
            </a:r>
            <a:r>
              <a:rPr lang="en-US" sz="1600" baseline="0" dirty="0" smtClean="0"/>
              <a:t> 7</a:t>
            </a:r>
          </a:p>
          <a:p>
            <a:r>
              <a:rPr lang="en-US" sz="1600" baseline="0" dirty="0" smtClean="0"/>
              <a:t>Chances are both are right—</a:t>
            </a:r>
            <a:endParaRPr lang="en-US" sz="1600" baseline="0" dirty="0" smtClean="0">
              <a:solidFill>
                <a:srgbClr val="000000"/>
              </a:solidFill>
            </a:endParaRPr>
          </a:p>
          <a:p>
            <a:r>
              <a:rPr lang="en-US" sz="1600" baseline="0" dirty="0" smtClean="0">
                <a:solidFill>
                  <a:srgbClr val="000000"/>
                </a:solidFill>
              </a:rPr>
              <a:t>South has high pop growth, poorest highest.  </a:t>
            </a:r>
            <a:r>
              <a:rPr lang="en-US" sz="1600" dirty="0" smtClean="0">
                <a:solidFill>
                  <a:srgbClr val="000000"/>
                </a:solidFill>
              </a:rPr>
              <a:t>Least developed 5.8 average Examples from book of 6+</a:t>
            </a:r>
          </a:p>
          <a:p>
            <a:r>
              <a:rPr lang="en-US" sz="1600" dirty="0" smtClean="0">
                <a:solidFill>
                  <a:srgbClr val="000000"/>
                </a:solidFill>
              </a:rPr>
              <a:t>Developing world will have lions share of global growth </a:t>
            </a:r>
          </a:p>
          <a:p>
            <a:pPr lvl="1"/>
            <a:r>
              <a:rPr lang="en-US" sz="1600" dirty="0" smtClean="0">
                <a:solidFill>
                  <a:srgbClr val="000000"/>
                </a:solidFill>
              </a:rPr>
              <a:t>98% of growth in the next decades</a:t>
            </a:r>
          </a:p>
          <a:p>
            <a:pPr lvl="1"/>
            <a:endParaRPr lang="en-US" sz="160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Result: Developing world will have lions share of global growth for the time being </a:t>
            </a:r>
          </a:p>
          <a:p>
            <a:r>
              <a:rPr lang="en-US" sz="1600" dirty="0" smtClean="0">
                <a:solidFill>
                  <a:srgbClr val="000000"/>
                </a:solidFill>
              </a:rPr>
              <a:t>What is the danger</a:t>
            </a:r>
            <a:r>
              <a:rPr lang="en-US" sz="1600" baseline="0" dirty="0" smtClean="0">
                <a:solidFill>
                  <a:srgbClr val="000000"/>
                </a:solidFill>
              </a:rPr>
              <a:t> in this trend:</a:t>
            </a:r>
          </a:p>
          <a:p>
            <a:r>
              <a:rPr lang="en-US" sz="1600" dirty="0" smtClean="0">
                <a:solidFill>
                  <a:srgbClr val="000000"/>
                </a:solidFill>
              </a:rPr>
              <a:t>highest growth in areas that can least support large populations.  </a:t>
            </a:r>
          </a:p>
          <a:p>
            <a:r>
              <a:rPr lang="en-US" sz="1600" dirty="0" smtClean="0">
                <a:solidFill>
                  <a:srgbClr val="000000"/>
                </a:solidFill>
              </a:rPr>
              <a:t>Low growth where it could be useful.</a:t>
            </a:r>
          </a:p>
          <a:p>
            <a:endParaRPr lang="en-US"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 </a:t>
            </a:r>
            <a:r>
              <a:rPr lang="en-US" sz="1600" b="1" dirty="0" smtClean="0"/>
              <a:t>What will happen next?</a:t>
            </a:r>
          </a:p>
          <a:p>
            <a:r>
              <a:rPr lang="en-US" sz="1600" dirty="0" smtClean="0"/>
              <a:t>A theory of population growth that might soothe</a:t>
            </a:r>
            <a:r>
              <a:rPr lang="en-US" sz="1600" baseline="0" dirty="0" smtClean="0"/>
              <a:t> then debate</a:t>
            </a:r>
            <a:endParaRPr lang="en-US" sz="1600" dirty="0"/>
          </a:p>
        </p:txBody>
      </p:sp>
      <p:sp>
        <p:nvSpPr>
          <p:cNvPr id="4" name="Slide Number Placeholder 3"/>
          <p:cNvSpPr>
            <a:spLocks noGrp="1"/>
          </p:cNvSpPr>
          <p:nvPr>
            <p:ph type="sldNum" sz="quarter" idx="10"/>
          </p:nvPr>
        </p:nvSpPr>
        <p:spPr/>
        <p:txBody>
          <a:bodyPr/>
          <a:lstStyle/>
          <a:p>
            <a:fld id="{4534B2C0-7F9D-3040-91DD-3A0347FE402B}" type="slidenum">
              <a:rPr lang="en-US" smtClean="0"/>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34B2C0-7F9D-3040-91DD-3A0347FE402B}" type="slidenum">
              <a:rPr lang="en-US" smtClean="0"/>
              <a:pPr/>
              <a:t>62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solidFill>
                  <a:srgbClr val="000000"/>
                </a:solidFill>
              </a:rPr>
              <a:t>1) traditional societies </a:t>
            </a:r>
          </a:p>
          <a:p>
            <a:pPr lvl="1"/>
            <a:r>
              <a:rPr lang="en-US" sz="1600" dirty="0" smtClean="0">
                <a:solidFill>
                  <a:srgbClr val="000000"/>
                </a:solidFill>
              </a:rPr>
              <a:t>Little growth</a:t>
            </a:r>
          </a:p>
          <a:p>
            <a:pPr lvl="1"/>
            <a:r>
              <a:rPr lang="en-US" sz="1600" dirty="0" smtClean="0">
                <a:solidFill>
                  <a:srgbClr val="000000"/>
                </a:solidFill>
              </a:rPr>
              <a:t>High birth (children = labor)</a:t>
            </a:r>
          </a:p>
          <a:p>
            <a:pPr lvl="1"/>
            <a:r>
              <a:rPr lang="en-US" sz="1600" dirty="0" smtClean="0">
                <a:solidFill>
                  <a:srgbClr val="000000"/>
                </a:solidFill>
              </a:rPr>
              <a:t>High death (die young: disease, low health care)</a:t>
            </a:r>
          </a:p>
          <a:p>
            <a:r>
              <a:rPr lang="en-US" sz="1600" dirty="0" smtClean="0">
                <a:solidFill>
                  <a:srgbClr val="000000"/>
                </a:solidFill>
              </a:rPr>
              <a:t>2) early modernization </a:t>
            </a:r>
          </a:p>
          <a:p>
            <a:pPr lvl="1"/>
            <a:r>
              <a:rPr lang="en-US" sz="1600" dirty="0" smtClean="0">
                <a:solidFill>
                  <a:srgbClr val="000000"/>
                </a:solidFill>
              </a:rPr>
              <a:t>Higher growth</a:t>
            </a:r>
          </a:p>
          <a:p>
            <a:pPr lvl="1"/>
            <a:r>
              <a:rPr lang="en-US" sz="1600" dirty="0" smtClean="0">
                <a:solidFill>
                  <a:srgbClr val="000000"/>
                </a:solidFill>
              </a:rPr>
              <a:t>Birth rates still high</a:t>
            </a:r>
          </a:p>
          <a:p>
            <a:pPr lvl="1"/>
            <a:r>
              <a:rPr lang="en-US" sz="1600" dirty="0" smtClean="0">
                <a:solidFill>
                  <a:srgbClr val="000000"/>
                </a:solidFill>
              </a:rPr>
              <a:t>Lower death (die older: improved health, sanitization and nutrition)</a:t>
            </a:r>
          </a:p>
          <a:p>
            <a:endParaRPr lang="en-US" dirty="0"/>
          </a:p>
        </p:txBody>
      </p:sp>
      <p:sp>
        <p:nvSpPr>
          <p:cNvPr id="4" name="Slide Number Placeholder 3"/>
          <p:cNvSpPr>
            <a:spLocks noGrp="1"/>
          </p:cNvSpPr>
          <p:nvPr>
            <p:ph type="sldNum" sz="quarter" idx="10"/>
          </p:nvPr>
        </p:nvSpPr>
        <p:spPr/>
        <p:txBody>
          <a:bodyPr/>
          <a:lstStyle/>
          <a:p>
            <a:fld id="{4534B2C0-7F9D-3040-91DD-3A0347FE402B}" type="slidenum">
              <a:rPr lang="en-US" smtClean="0"/>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dirty="0" smtClean="0">
                <a:solidFill>
                  <a:srgbClr val="000000"/>
                </a:solidFill>
              </a:rPr>
              <a:t>3) late modernization </a:t>
            </a:r>
          </a:p>
          <a:p>
            <a:pPr lvl="1"/>
            <a:r>
              <a:rPr lang="en-US" sz="1600" u="sng" dirty="0" smtClean="0">
                <a:solidFill>
                  <a:srgbClr val="000000"/>
                </a:solidFill>
              </a:rPr>
              <a:t>Little growth</a:t>
            </a:r>
          </a:p>
          <a:p>
            <a:pPr lvl="1"/>
            <a:r>
              <a:rPr lang="en-US" sz="1600" dirty="0" smtClean="0">
                <a:solidFill>
                  <a:srgbClr val="000000"/>
                </a:solidFill>
              </a:rPr>
              <a:t>Birth rates decrease (expect children to survive)</a:t>
            </a:r>
          </a:p>
          <a:p>
            <a:pPr lvl="1"/>
            <a:r>
              <a:rPr lang="en-US" sz="1600" dirty="0" smtClean="0">
                <a:solidFill>
                  <a:srgbClr val="000000"/>
                </a:solidFill>
              </a:rPr>
              <a:t>Die older </a:t>
            </a:r>
          </a:p>
          <a:p>
            <a:r>
              <a:rPr lang="en-US" sz="1600" dirty="0" smtClean="0">
                <a:solidFill>
                  <a:srgbClr val="000000"/>
                </a:solidFill>
              </a:rPr>
              <a:t>4) </a:t>
            </a:r>
            <a:r>
              <a:rPr lang="en-US" sz="1600" i="1" dirty="0" smtClean="0">
                <a:solidFill>
                  <a:srgbClr val="000000"/>
                </a:solidFill>
              </a:rPr>
              <a:t>Possible:</a:t>
            </a:r>
            <a:r>
              <a:rPr lang="en-US" sz="1600" dirty="0" smtClean="0">
                <a:solidFill>
                  <a:srgbClr val="000000"/>
                </a:solidFill>
              </a:rPr>
              <a:t> post-modernization</a:t>
            </a:r>
          </a:p>
          <a:p>
            <a:pPr lvl="1"/>
            <a:r>
              <a:rPr lang="en-US" sz="1600" u="sng" dirty="0" smtClean="0">
                <a:solidFill>
                  <a:srgbClr val="000000"/>
                </a:solidFill>
              </a:rPr>
              <a:t>Declining population</a:t>
            </a:r>
            <a:endParaRPr lang="en-US" sz="1600" dirty="0" smtClean="0">
              <a:solidFill>
                <a:srgbClr val="000000"/>
              </a:solidFill>
            </a:endParaRPr>
          </a:p>
          <a:p>
            <a:pPr lvl="1"/>
            <a:r>
              <a:rPr lang="en-US" sz="1600" dirty="0" smtClean="0">
                <a:solidFill>
                  <a:srgbClr val="000000"/>
                </a:solidFill>
              </a:rPr>
              <a:t>Birth rates decline beyond replacement levels</a:t>
            </a:r>
          </a:p>
          <a:p>
            <a:pPr lvl="1"/>
            <a:r>
              <a:rPr lang="en-US" sz="1600" dirty="0" smtClean="0">
                <a:solidFill>
                  <a:srgbClr val="000000"/>
                </a:solidFill>
              </a:rPr>
              <a:t>Aging populations </a:t>
            </a:r>
          </a:p>
          <a:p>
            <a:endParaRPr lang="en-US" sz="1600" dirty="0" smtClean="0"/>
          </a:p>
          <a:p>
            <a:r>
              <a:rPr lang="en-US" sz="1600" dirty="0" smtClean="0"/>
              <a:t>WHY FERTILITY</a:t>
            </a:r>
            <a:r>
              <a:rPr lang="en-US" sz="1600" baseline="0" dirty="0" smtClean="0"/>
              <a:t> RATES DROP: more education, lower birthrates.  Jobs, decreased utility of large families, </a:t>
            </a:r>
          </a:p>
          <a:p>
            <a:r>
              <a:rPr lang="en-US" sz="1600" dirty="0" smtClean="0">
                <a:solidFill>
                  <a:srgbClr val="000000"/>
                </a:solidFill>
              </a:rPr>
              <a:t>demographic transition theory is built on the example of Europe</a:t>
            </a:r>
          </a:p>
          <a:p>
            <a:pPr lvl="1"/>
            <a:r>
              <a:rPr lang="en-US" sz="1600" dirty="0" smtClean="0">
                <a:solidFill>
                  <a:srgbClr val="000000"/>
                </a:solidFill>
              </a:rPr>
              <a:t>Population size/growth is evolutionary, Everyone will eventually go through these stages,</a:t>
            </a:r>
            <a:r>
              <a:rPr lang="en-US" sz="1600" baseline="0" dirty="0" smtClean="0">
                <a:solidFill>
                  <a:srgbClr val="000000"/>
                </a:solidFill>
              </a:rPr>
              <a:t> </a:t>
            </a:r>
            <a:r>
              <a:rPr lang="en-US" sz="1600" dirty="0" smtClean="0">
                <a:solidFill>
                  <a:srgbClr val="000000"/>
                </a:solidFill>
              </a:rPr>
              <a:t>To stage 3 or 4 (maybe)</a:t>
            </a:r>
          </a:p>
          <a:p>
            <a:r>
              <a:rPr lang="en-US" sz="1600" dirty="0" smtClean="0">
                <a:solidFill>
                  <a:srgbClr val="000000"/>
                </a:solidFill>
              </a:rPr>
              <a:t>Your opinion?  Can you think of other explanations/expectations? </a:t>
            </a:r>
          </a:p>
          <a:p>
            <a:endParaRPr lang="en-US" dirty="0"/>
          </a:p>
        </p:txBody>
      </p:sp>
      <p:sp>
        <p:nvSpPr>
          <p:cNvPr id="4" name="Slide Number Placeholder 3"/>
          <p:cNvSpPr>
            <a:spLocks noGrp="1"/>
          </p:cNvSpPr>
          <p:nvPr>
            <p:ph type="sldNum" sz="quarter" idx="10"/>
          </p:nvPr>
        </p:nvSpPr>
        <p:spPr/>
        <p:txBody>
          <a:bodyPr/>
          <a:lstStyle/>
          <a:p>
            <a:fld id="{4534B2C0-7F9D-3040-91DD-3A0347FE402B}" type="slidenum">
              <a:rPr lang="en-US" smtClean="0"/>
              <a:pPr/>
              <a:t>64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BOOM:  </a:t>
            </a:r>
            <a:r>
              <a:rPr lang="en-US" sz="1600" dirty="0" smtClean="0">
                <a:solidFill>
                  <a:srgbClr val="000000"/>
                </a:solidFill>
              </a:rPr>
              <a:t>Total population will stay too high to maintain</a:t>
            </a:r>
          </a:p>
          <a:p>
            <a:r>
              <a:rPr lang="en-US" sz="1600" dirty="0" smtClean="0">
                <a:solidFill>
                  <a:srgbClr val="000000"/>
                </a:solidFill>
              </a:rPr>
              <a:t>growth slows in North but remains relatively high in South</a:t>
            </a:r>
          </a:p>
          <a:p>
            <a:r>
              <a:rPr lang="en-US" sz="1600" dirty="0" smtClean="0">
                <a:solidFill>
                  <a:srgbClr val="000000"/>
                </a:solidFill>
              </a:rPr>
              <a:t>Growth over-concentrated, exceed capacity in areas</a:t>
            </a:r>
          </a:p>
          <a:p>
            <a:r>
              <a:rPr lang="en-US" sz="1600" dirty="0" smtClean="0">
                <a:solidFill>
                  <a:srgbClr val="000000"/>
                </a:solidFill>
              </a:rPr>
              <a:t>Problems: famine, war, and poverty</a:t>
            </a:r>
          </a:p>
          <a:p>
            <a:endParaRPr lang="en-US" sz="1600" dirty="0" smtClean="0"/>
          </a:p>
          <a:p>
            <a:r>
              <a:rPr lang="en-US" sz="1600" dirty="0" smtClean="0"/>
              <a:t>BUST: growth</a:t>
            </a:r>
            <a:r>
              <a:rPr lang="en-US" sz="1600" baseline="0" dirty="0" smtClean="0"/>
              <a:t> </a:t>
            </a:r>
            <a:r>
              <a:rPr lang="en-US" sz="1600" dirty="0" smtClean="0">
                <a:solidFill>
                  <a:srgbClr val="000000"/>
                </a:solidFill>
              </a:rPr>
              <a:t>will soon decline everywhere,</a:t>
            </a:r>
            <a:r>
              <a:rPr lang="en-US" sz="1600" baseline="0" dirty="0" smtClean="0">
                <a:solidFill>
                  <a:srgbClr val="000000"/>
                </a:solidFill>
              </a:rPr>
              <a:t> </a:t>
            </a:r>
            <a:r>
              <a:rPr lang="en-US" sz="1600" dirty="0" smtClean="0">
                <a:solidFill>
                  <a:srgbClr val="000000"/>
                </a:solidFill>
              </a:rPr>
              <a:t>total population will drop too quickly</a:t>
            </a:r>
            <a:r>
              <a:rPr lang="en-US" sz="1600" baseline="0" dirty="0" smtClean="0">
                <a:solidFill>
                  <a:srgbClr val="000000"/>
                </a:solidFill>
              </a:rPr>
              <a:t> </a:t>
            </a:r>
            <a:r>
              <a:rPr lang="en-US" sz="1600" baseline="0" dirty="0" err="1" smtClean="0">
                <a:solidFill>
                  <a:srgbClr val="000000"/>
                </a:solidFill>
                <a:sym typeface="Wingdings"/>
              </a:rPr>
              <a:t></a:t>
            </a:r>
            <a:r>
              <a:rPr lang="en-US" sz="1600" baseline="0" dirty="0" smtClean="0">
                <a:solidFill>
                  <a:srgbClr val="000000"/>
                </a:solidFill>
                <a:sym typeface="Wingdings"/>
              </a:rPr>
              <a:t> </a:t>
            </a:r>
            <a:r>
              <a:rPr lang="en-US" sz="1600" dirty="0" smtClean="0">
                <a:solidFill>
                  <a:srgbClr val="000000"/>
                </a:solidFill>
              </a:rPr>
              <a:t>Total population decline</a:t>
            </a:r>
          </a:p>
          <a:p>
            <a:r>
              <a:rPr lang="en-US" sz="1600" dirty="0" smtClean="0">
                <a:solidFill>
                  <a:srgbClr val="000000"/>
                </a:solidFill>
              </a:rPr>
              <a:t>Aging </a:t>
            </a:r>
            <a:r>
              <a:rPr lang="en-US" sz="1600" i="1" dirty="0" smtClean="0">
                <a:solidFill>
                  <a:srgbClr val="000000"/>
                </a:solidFill>
              </a:rPr>
              <a:t>global</a:t>
            </a:r>
            <a:r>
              <a:rPr lang="en-US" sz="1600" dirty="0" smtClean="0">
                <a:solidFill>
                  <a:srgbClr val="000000"/>
                </a:solidFill>
              </a:rPr>
              <a:t> population</a:t>
            </a:r>
          </a:p>
          <a:p>
            <a:r>
              <a:rPr lang="en-US" sz="1600" dirty="0" smtClean="0">
                <a:solidFill>
                  <a:srgbClr val="000000"/>
                </a:solidFill>
              </a:rPr>
              <a:t>Problems: loss of entrepreneurial youth + high cost of aged = low development </a:t>
            </a:r>
            <a:r>
              <a:rPr lang="en-US" sz="1600" dirty="0" err="1" smtClean="0">
                <a:solidFill>
                  <a:srgbClr val="000000"/>
                </a:solidFill>
                <a:sym typeface="Wingdings"/>
              </a:rPr>
              <a:t></a:t>
            </a:r>
            <a:r>
              <a:rPr lang="en-US" sz="1600" dirty="0" smtClean="0">
                <a:solidFill>
                  <a:srgbClr val="000000"/>
                </a:solidFill>
                <a:sym typeface="Wingdings"/>
              </a:rPr>
              <a:t> poverty</a:t>
            </a:r>
            <a:endParaRPr lang="en-US" sz="1600" dirty="0" smtClean="0">
              <a:solidFill>
                <a:srgbClr val="000000"/>
              </a:solidFill>
            </a:endParaRPr>
          </a:p>
          <a:p>
            <a:endParaRPr lang="en-US" sz="1600" dirty="0" smtClean="0"/>
          </a:p>
          <a:p>
            <a:r>
              <a:rPr lang="en-US" sz="1600" dirty="0" smtClean="0"/>
              <a:t>Who has it right?</a:t>
            </a:r>
          </a:p>
          <a:p>
            <a:r>
              <a:rPr lang="en-US" sz="1600" dirty="0" smtClean="0"/>
              <a:t>SEEMS</a:t>
            </a:r>
            <a:r>
              <a:rPr lang="en-US" sz="1600" baseline="0" dirty="0" smtClean="0"/>
              <a:t> THE SURGE IS SLIGHTLY MORE PLAUSIBLE—considering the momentum</a:t>
            </a:r>
            <a:endParaRPr lang="en-US" sz="1600" dirty="0" smtClean="0"/>
          </a:p>
        </p:txBody>
      </p:sp>
      <p:sp>
        <p:nvSpPr>
          <p:cNvPr id="4" name="Slide Number Placeholder 3"/>
          <p:cNvSpPr>
            <a:spLocks noGrp="1"/>
          </p:cNvSpPr>
          <p:nvPr>
            <p:ph type="sldNum" sz="quarter" idx="10"/>
          </p:nvPr>
        </p:nvSpPr>
        <p:spPr/>
        <p:txBody>
          <a:bodyPr/>
          <a:lstStyle/>
          <a:p>
            <a:fld id="{4534B2C0-7F9D-3040-91DD-3A0347FE402B}" type="slidenum">
              <a:rPr lang="en-US" smtClean="0"/>
              <a:pPr/>
              <a:t>65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students argue that the surge seems slightly more plausible—considering the momentum—do you agree?</a:t>
            </a:r>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66</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Evidence for Bust?</a:t>
            </a:r>
            <a:endParaRPr lang="en-US" dirty="0"/>
          </a:p>
        </p:txBody>
      </p:sp>
      <p:sp>
        <p:nvSpPr>
          <p:cNvPr id="4" name="Slide Number Placeholder 3"/>
          <p:cNvSpPr>
            <a:spLocks noGrp="1"/>
          </p:cNvSpPr>
          <p:nvPr>
            <p:ph type="sldNum" sz="quarter" idx="10"/>
          </p:nvPr>
        </p:nvSpPr>
        <p:spPr/>
        <p:txBody>
          <a:bodyPr/>
          <a:lstStyle/>
          <a:p>
            <a:fld id="{4534B2C0-7F9D-3040-91DD-3A0347FE402B}" type="slidenum">
              <a:rPr lang="en-US" smtClean="0"/>
              <a:pPr/>
              <a:t>67</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Projection (bust)</a:t>
            </a:r>
            <a:endParaRPr lang="en-US" sz="1600" dirty="0"/>
          </a:p>
        </p:txBody>
      </p:sp>
      <p:sp>
        <p:nvSpPr>
          <p:cNvPr id="4" name="Slide Number Placeholder 3"/>
          <p:cNvSpPr>
            <a:spLocks noGrp="1"/>
          </p:cNvSpPr>
          <p:nvPr>
            <p:ph type="sldNum" sz="quarter" idx="10"/>
          </p:nvPr>
        </p:nvSpPr>
        <p:spPr/>
        <p:txBody>
          <a:bodyPr/>
          <a:lstStyle/>
          <a:p>
            <a:fld id="{4534B2C0-7F9D-3040-91DD-3A0347FE402B}" type="slidenum">
              <a:rPr lang="en-US" smtClean="0"/>
              <a:pPr/>
              <a:t>68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Surge?  (</a:t>
            </a:r>
            <a:r>
              <a:rPr lang="en-US" dirty="0" err="1" smtClean="0"/>
              <a:t>esp</a:t>
            </a:r>
            <a:r>
              <a:rPr lang="en-US" dirty="0" smtClean="0"/>
              <a:t> if we start living longer)</a:t>
            </a:r>
          </a:p>
          <a:p>
            <a:endParaRPr lang="en-US" dirty="0" smtClean="0"/>
          </a:p>
          <a:p>
            <a:r>
              <a:rPr lang="en-US" dirty="0" smtClean="0"/>
              <a:t>Next, and last</a:t>
            </a:r>
            <a:r>
              <a:rPr lang="en-US" baseline="0" dirty="0" smtClean="0"/>
              <a:t> topic: the environment</a:t>
            </a:r>
            <a:endParaRPr lang="en-US" dirty="0"/>
          </a:p>
        </p:txBody>
      </p:sp>
      <p:sp>
        <p:nvSpPr>
          <p:cNvPr id="4" name="Slide Number Placeholder 3"/>
          <p:cNvSpPr>
            <a:spLocks noGrp="1"/>
          </p:cNvSpPr>
          <p:nvPr>
            <p:ph type="sldNum" sz="quarter" idx="10"/>
          </p:nvPr>
        </p:nvSpPr>
        <p:spPr/>
        <p:txBody>
          <a:bodyPr/>
          <a:lstStyle/>
          <a:p>
            <a:fld id="{4534B2C0-7F9D-3040-91DD-3A0347FE402B}" type="slidenum">
              <a:rPr lang="en-US" smtClean="0"/>
              <a:pPr/>
              <a:t>69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500" b="1" dirty="0" smtClean="0">
                <a:solidFill>
                  <a:srgbClr val="000000"/>
                </a:solidFill>
              </a:rPr>
              <a:t>Ozone depletion</a:t>
            </a:r>
            <a:r>
              <a:rPr lang="en-US" sz="1500" dirty="0" smtClean="0">
                <a:solidFill>
                  <a:srgbClr val="000000"/>
                </a:solidFill>
              </a:rPr>
              <a:t>: 1970’s found, 1987 Montreal Protocol</a:t>
            </a:r>
            <a:r>
              <a:rPr lang="en-US" sz="1500" baseline="0" dirty="0" smtClean="0">
                <a:solidFill>
                  <a:srgbClr val="000000"/>
                </a:solidFill>
              </a:rPr>
              <a:t> and</a:t>
            </a:r>
            <a:r>
              <a:rPr lang="en-US" sz="1500" dirty="0" smtClean="0">
                <a:solidFill>
                  <a:srgbClr val="000000"/>
                </a:solidFill>
              </a:rPr>
              <a:t> since: 90% reduction</a:t>
            </a:r>
          </a:p>
          <a:p>
            <a:r>
              <a:rPr lang="en-US" sz="1500" dirty="0" smtClean="0">
                <a:solidFill>
                  <a:srgbClr val="000000"/>
                </a:solidFill>
              </a:rPr>
              <a:t>Why?  Early consensus, immediate problem/solution (CFC</a:t>
            </a:r>
            <a:r>
              <a:rPr lang="en-US" sz="1500" dirty="0" smtClean="0">
                <a:solidFill>
                  <a:srgbClr val="000000"/>
                </a:solidFill>
                <a:sym typeface="Wingdings"/>
              </a:rPr>
              <a:t> ozone)</a:t>
            </a:r>
            <a:r>
              <a:rPr lang="en-US" sz="1500" dirty="0" smtClean="0">
                <a:solidFill>
                  <a:srgbClr val="000000"/>
                </a:solidFill>
              </a:rPr>
              <a:t>, small # producers, small cost to change.  Others still</a:t>
            </a:r>
            <a:r>
              <a:rPr lang="en-US" sz="1500" baseline="0" dirty="0" smtClean="0">
                <a:solidFill>
                  <a:srgbClr val="000000"/>
                </a:solidFill>
              </a:rPr>
              <a:t> at large:</a:t>
            </a:r>
            <a:endParaRPr lang="en-US" sz="1500" dirty="0" smtClean="0">
              <a:solidFill>
                <a:srgbClr val="00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rgbClr val="000000"/>
                </a:solidFill>
              </a:rPr>
              <a:t>Biodiversity loss</a:t>
            </a:r>
            <a:r>
              <a:rPr lang="en-US" sz="1500" dirty="0" smtClean="0">
                <a:solidFill>
                  <a:srgbClr val="000000"/>
                </a:solidFill>
              </a:rPr>
              <a:t>: deforestation, desertification, loss of agriculture output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rgbClr val="000000"/>
                </a:solidFill>
              </a:rPr>
              <a:t>Ocean</a:t>
            </a:r>
            <a:r>
              <a:rPr lang="en-US" sz="1500" b="1" baseline="0" dirty="0" smtClean="0">
                <a:solidFill>
                  <a:srgbClr val="000000"/>
                </a:solidFill>
              </a:rPr>
              <a:t> exhaustion</a:t>
            </a:r>
            <a:r>
              <a:rPr lang="en-US" sz="1500" baseline="0" dirty="0" smtClean="0">
                <a:solidFill>
                  <a:srgbClr val="000000"/>
                </a:solidFill>
              </a:rPr>
              <a:t>: </a:t>
            </a:r>
            <a:r>
              <a:rPr lang="en-US" sz="1500" dirty="0" smtClean="0">
                <a:solidFill>
                  <a:srgbClr val="000000"/>
                </a:solidFill>
              </a:rPr>
              <a:t>fewer fish, pollution, coral death, habitat destruction</a:t>
            </a:r>
          </a:p>
          <a:p>
            <a:endParaRPr lang="en-US" sz="1500" dirty="0" smtClean="0">
              <a:solidFill>
                <a:srgbClr val="00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500" u="sng" dirty="0" smtClean="0">
                <a:solidFill>
                  <a:srgbClr val="000000"/>
                </a:solidFill>
              </a:rPr>
              <a:t>Climate Change :  </a:t>
            </a:r>
            <a:r>
              <a:rPr lang="en-US" sz="1500" dirty="0" smtClean="0">
                <a:solidFill>
                  <a:srgbClr val="000000"/>
                </a:solidFill>
              </a:rPr>
              <a:t>Increased greenhouse gas levels in atmosphere. Believed to contribute to rising average global temperatures + </a:t>
            </a:r>
            <a:r>
              <a:rPr lang="en-US" sz="1500" u="sng" dirty="0" smtClean="0">
                <a:solidFill>
                  <a:srgbClr val="000000"/>
                </a:solidFill>
              </a:rPr>
              <a:t>erratic weather</a:t>
            </a:r>
            <a:r>
              <a:rPr lang="en-US" sz="1500" dirty="0" smtClean="0">
                <a:solidFill>
                  <a:srgbClr val="000000"/>
                </a:solidFill>
              </a:rPr>
              <a:t>.  Could create rising sea levels, loss of ecosystems, agricultural failure, etc . </a:t>
            </a:r>
          </a:p>
          <a:p>
            <a:pPr lvl="1"/>
            <a:r>
              <a:rPr lang="en-US" sz="1500" dirty="0" smtClean="0">
                <a:solidFill>
                  <a:srgbClr val="000000"/>
                </a:solidFill>
              </a:rPr>
              <a:t>History:</a:t>
            </a:r>
            <a:r>
              <a:rPr lang="en-US" sz="1500" baseline="0" dirty="0" smtClean="0">
                <a:solidFill>
                  <a:srgbClr val="000000"/>
                </a:solidFill>
              </a:rPr>
              <a:t>  </a:t>
            </a:r>
            <a:r>
              <a:rPr lang="en-US" sz="1500" dirty="0" smtClean="0">
                <a:solidFill>
                  <a:srgbClr val="000000"/>
                </a:solidFill>
              </a:rPr>
              <a:t>1820’s concept, 30-60’s research, 1997 Kyoto Protocol (targets to reduce emissions—189 states + ECC ratified, in force 2004) US (¼) not ratified.</a:t>
            </a:r>
          </a:p>
          <a:p>
            <a:r>
              <a:rPr lang="en-US" sz="1500" dirty="0" smtClean="0">
                <a:solidFill>
                  <a:srgbClr val="000000"/>
                </a:solidFill>
              </a:rPr>
              <a:t>Sources:  Nature (e.g. climate change—natural cycles or something more? man: Industrial revolution, fuels, etc (problematic)</a:t>
            </a:r>
          </a:p>
          <a:p>
            <a:endParaRPr lang="en-US" dirty="0" smtClean="0">
              <a:solidFill>
                <a:srgbClr val="000000"/>
              </a:solidFill>
            </a:endParaRPr>
          </a:p>
          <a:p>
            <a:r>
              <a:rPr lang="en-US" dirty="0" smtClean="0"/>
              <a:t>HOW TO BEST DEAL WITH THESE ISSUES?</a:t>
            </a:r>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70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GINI Coefficient</a:t>
            </a:r>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This is the plan for today, you read about problems in your readings, today, I’ll give you an analogy</a:t>
            </a:r>
            <a:r>
              <a:rPr lang="en-US" sz="1600" baseline="0" dirty="0" smtClean="0"/>
              <a:t> that expresses the theory behind a push for minimal regulation, making the assumption that some share of environmental degradation is human fault.</a:t>
            </a:r>
            <a:endParaRPr lang="en-US" sz="1600"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71</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Imagine: </a:t>
            </a:r>
            <a:r>
              <a:rPr lang="en-US" sz="1600" dirty="0" smtClean="0"/>
              <a:t>an ocean of whales/fishing hole/common grazing land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Hardin: </a:t>
            </a:r>
            <a:r>
              <a:rPr lang="en-US" sz="1600" b="0" dirty="0" smtClean="0"/>
              <a:t>on population (demographic threat—carrying capacity of earth, poor decisions by</a:t>
            </a:r>
            <a:r>
              <a:rPr lang="en-US" sz="1600" b="0" baseline="0" dirty="0" smtClean="0"/>
              <a:t> individuals = loss for all</a:t>
            </a:r>
            <a:r>
              <a:rPr lang="en-US" sz="1600" b="0" dirty="0" smtClean="0"/>
              <a:t>) also used to explain overuse of any pool</a:t>
            </a:r>
            <a:r>
              <a:rPr lang="en-US" sz="1600" b="0" baseline="0" dirty="0" smtClean="0"/>
              <a:t> resources</a:t>
            </a:r>
            <a:endParaRPr lang="en-US" sz="1600" b="0" dirty="0" smtClean="0"/>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72</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Sorry—I love DJ Lance Rock a little too much.</a:t>
            </a:r>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73</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dirty="0" smtClean="0"/>
              <a:t>See, air: water, environment,</a:t>
            </a:r>
            <a:r>
              <a:rPr lang="en-US" sz="1500" baseline="0" dirty="0" smtClean="0"/>
              <a:t> open pasture, fishing in international waters</a:t>
            </a:r>
            <a:endParaRPr lang="en-US" sz="1500"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74</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dirty="0" smtClean="0">
                <a:solidFill>
                  <a:srgbClr val="000000"/>
                </a:solidFill>
              </a:rPr>
              <a:t>Argument: individuals are short-term, self-interested "rational" actors</a:t>
            </a:r>
          </a:p>
          <a:p>
            <a:pPr lvl="1"/>
            <a:r>
              <a:rPr lang="en-US" sz="1500" dirty="0" smtClean="0">
                <a:solidFill>
                  <a:srgbClr val="000000"/>
                </a:solidFill>
              </a:rPr>
              <a:t>seeking to maximize their own gains.</a:t>
            </a:r>
          </a:p>
          <a:p>
            <a:r>
              <a:rPr lang="en-US" sz="1500" dirty="0" smtClean="0">
                <a:solidFill>
                  <a:srgbClr val="000000"/>
                </a:solidFill>
              </a:rPr>
              <a:t>Such actors will exploit </a:t>
            </a:r>
            <a:r>
              <a:rPr lang="en-US" sz="1500" u="sng" dirty="0" smtClean="0">
                <a:solidFill>
                  <a:srgbClr val="000000"/>
                </a:solidFill>
              </a:rPr>
              <a:t>common resources </a:t>
            </a:r>
          </a:p>
          <a:p>
            <a:pPr lvl="1"/>
            <a:r>
              <a:rPr lang="en-US" sz="1500" dirty="0" smtClean="0">
                <a:solidFill>
                  <a:srgbClr val="000000"/>
                </a:solidFill>
              </a:rPr>
              <a:t>(have more babies, add more cattle to pastures, pollute the air, kill all the whales) </a:t>
            </a:r>
          </a:p>
          <a:p>
            <a:r>
              <a:rPr lang="en-US" sz="1500" dirty="0" smtClean="0">
                <a:solidFill>
                  <a:srgbClr val="000000"/>
                </a:solidFill>
              </a:rPr>
              <a:t>as long as they believe the costs to them individually is less than the benefits they receive</a:t>
            </a:r>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75</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solidFill>
                  <a:srgbClr val="000000"/>
                </a:solidFill>
              </a:rPr>
              <a:t>The tragedy is: </a:t>
            </a:r>
          </a:p>
          <a:p>
            <a:r>
              <a:rPr lang="en-US" sz="1600" dirty="0" smtClean="0">
                <a:solidFill>
                  <a:srgbClr val="000000"/>
                </a:solidFill>
              </a:rPr>
              <a:t>When every individual behaves in a self-interested manner </a:t>
            </a:r>
          </a:p>
          <a:p>
            <a:pPr lvl="1"/>
            <a:r>
              <a:rPr lang="en-US" sz="1600" dirty="0" smtClean="0">
                <a:solidFill>
                  <a:srgbClr val="000000"/>
                </a:solidFill>
              </a:rPr>
              <a:t>(which they will do unless incentives to do otherwise or immediate costs to behavior)</a:t>
            </a:r>
          </a:p>
          <a:p>
            <a:r>
              <a:rPr lang="en-US" sz="1600" dirty="0" smtClean="0">
                <a:solidFill>
                  <a:srgbClr val="000000"/>
                </a:solidFill>
              </a:rPr>
              <a:t>commons are quickly filled, degraded, and ruined</a:t>
            </a:r>
          </a:p>
          <a:p>
            <a:r>
              <a:rPr lang="en-US" sz="1600" dirty="0" smtClean="0">
                <a:solidFill>
                  <a:srgbClr val="000000"/>
                </a:solidFill>
              </a:rPr>
              <a:t>Which ruins the exploiters, too</a:t>
            </a:r>
          </a:p>
          <a:p>
            <a:endParaRPr lang="en-US" sz="1600" dirty="0" smtClean="0"/>
          </a:p>
          <a:p>
            <a:r>
              <a:rPr lang="en-US" sz="1600" dirty="0" smtClean="0"/>
              <a:t>Problem: cost of maintenance is </a:t>
            </a:r>
            <a:r>
              <a:rPr lang="en-US" sz="1600" i="1" dirty="0" smtClean="0"/>
              <a:t>externalized</a:t>
            </a:r>
          </a:p>
          <a:p>
            <a:r>
              <a:rPr lang="en-US" sz="1600" dirty="0" smtClean="0"/>
              <a:t>Farmers/fishermen don’t adequately pay for their impact until too late.</a:t>
            </a:r>
          </a:p>
          <a:p>
            <a:endParaRPr lang="en-US" b="1"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76</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9975B2-6F4E-FE48-94EB-737A8D2091E7}" type="slidenum">
              <a:rPr lang="en-US"/>
              <a:pPr/>
              <a:t>77</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sz="1600" dirty="0" smtClean="0"/>
              <a:t>In the village green—the pasture that all share ownership of and graze cattle</a:t>
            </a:r>
          </a:p>
          <a:p>
            <a:r>
              <a:rPr lang="en-US" sz="1600" dirty="0" smtClean="0"/>
              <a:t>presumably there is a threshold for</a:t>
            </a:r>
            <a:r>
              <a:rPr lang="en-US" sz="1600" baseline="0" dirty="0" smtClean="0"/>
              <a:t> number of cattle overall.  </a:t>
            </a:r>
          </a:p>
          <a:p>
            <a:r>
              <a:rPr lang="en-US" sz="1600" baseline="0" dirty="0" smtClean="0"/>
              <a:t>But if we benefit individually from pushing our share up a bit, will do so—overwhelm the commons</a:t>
            </a:r>
            <a:endParaRPr lang="en-US" sz="1600" dirty="0" smtClean="0"/>
          </a:p>
          <a:p>
            <a:endParaRPr lang="en-US" sz="1600" dirty="0" smtClean="0"/>
          </a:p>
          <a:p>
            <a:r>
              <a:rPr lang="en-US" sz="1600" dirty="0" smtClean="0"/>
              <a:t>If everyone behaves like me, the village green is destroyed and all of our cattle die. OR market for meat deteriorates.  </a:t>
            </a:r>
          </a:p>
          <a:p>
            <a:r>
              <a:rPr lang="en-US" sz="1600" b="1" dirty="0" smtClean="0"/>
              <a:t>Suboptimal outcome</a:t>
            </a:r>
          </a:p>
          <a:p>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If crab fishermen harvest only a small percentage of the total crab population there will be enough crabs remaining to fully replenish the population for next year’s harvest.</a:t>
            </a:r>
          </a:p>
          <a:p>
            <a:r>
              <a:rPr lang="en-US" sz="1600" dirty="0" smtClean="0"/>
              <a:t>But if each individual fishermen uses the best technology to take as many as possible..... (and get a little more money to pimp their ride,</a:t>
            </a:r>
          </a:p>
          <a:p>
            <a:r>
              <a:rPr lang="en-US" sz="1600" dirty="0" smtClean="0"/>
              <a:t>there will be too few crabs remaining to fully replenish the population for next year’s harvest.</a:t>
            </a:r>
          </a:p>
          <a:p>
            <a:r>
              <a:rPr lang="en-US" sz="1600" dirty="0" smtClean="0"/>
              <a:t>The actions of self-interested individuals en</a:t>
            </a:r>
            <a:r>
              <a:rPr lang="en-US" sz="1600" baseline="0" dirty="0" smtClean="0"/>
              <a:t> masse </a:t>
            </a:r>
            <a:r>
              <a:rPr lang="en-US" sz="1600" baseline="0" dirty="0" err="1" smtClean="0">
                <a:sym typeface="Wingdings"/>
              </a:rPr>
              <a:t></a:t>
            </a:r>
            <a:r>
              <a:rPr lang="en-US" sz="1600" baseline="0" dirty="0" smtClean="0">
                <a:sym typeface="Wingdings"/>
              </a:rPr>
              <a:t> the harm of all</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78</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rPr>
              <a:t>Men aren’t angels, so without some type of regulation, will abuse the commons: </a:t>
            </a:r>
          </a:p>
          <a:p>
            <a:pPr lvl="1"/>
            <a:r>
              <a:rPr lang="en-US" dirty="0" smtClean="0">
                <a:solidFill>
                  <a:srgbClr val="000000"/>
                </a:solidFill>
              </a:rPr>
              <a:t>the environmental “commons” (air, water, etc)</a:t>
            </a:r>
          </a:p>
          <a:p>
            <a:pPr lvl="1"/>
            <a:r>
              <a:rPr lang="en-US" dirty="0" smtClean="0">
                <a:solidFill>
                  <a:srgbClr val="000000"/>
                </a:solidFill>
              </a:rPr>
              <a:t>+ overpopulate</a:t>
            </a:r>
          </a:p>
          <a:p>
            <a:r>
              <a:rPr lang="en-US" dirty="0" smtClean="0">
                <a:solidFill>
                  <a:srgbClr val="000000"/>
                </a:solidFill>
              </a:rPr>
              <a:t>Need to protect resources.  </a:t>
            </a:r>
          </a:p>
          <a:p>
            <a:pPr lvl="1"/>
            <a:r>
              <a:rPr lang="en-US" dirty="0" smtClean="0">
                <a:solidFill>
                  <a:srgbClr val="000000"/>
                </a:solidFill>
              </a:rPr>
              <a:t>So, should induce/entice protection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Could this relate to global warming, general emissions levels as well?</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What other common goods can this relate to?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79</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AutoNum type="arabicParenR"/>
            </a:pPr>
            <a:r>
              <a:rPr lang="en-US" sz="1500" dirty="0" smtClean="0">
                <a:solidFill>
                  <a:schemeClr val="tx1"/>
                </a:solidFill>
              </a:rPr>
              <a:t>How do you induce/entice change? </a:t>
            </a:r>
          </a:p>
          <a:p>
            <a:pPr marL="342900" indent="-342900">
              <a:buAutoNum type="arabicParenR"/>
            </a:pPr>
            <a:r>
              <a:rPr lang="en-US" sz="1500" dirty="0" smtClean="0">
                <a:solidFill>
                  <a:schemeClr val="tx1"/>
                </a:solidFill>
              </a:rPr>
              <a:t>Should eco politics be local, national or international and why?</a:t>
            </a:r>
          </a:p>
          <a:p>
            <a:pPr marL="342900" indent="-342900">
              <a:buAutoNum type="arabicParenR"/>
            </a:pPr>
            <a:r>
              <a:rPr lang="en-US" sz="1500" dirty="0" smtClean="0">
                <a:solidFill>
                  <a:schemeClr val="tx1"/>
                </a:solidFill>
              </a:rPr>
              <a:t>What forces</a:t>
            </a:r>
            <a:r>
              <a:rPr lang="en-US" sz="1500" baseline="0" dirty="0" smtClean="0">
                <a:solidFill>
                  <a:schemeClr val="tx1"/>
                </a:solidFill>
              </a:rPr>
              <a:t> undermine </a:t>
            </a:r>
            <a:r>
              <a:rPr lang="en-US" sz="1500" baseline="0" dirty="0" err="1" smtClean="0">
                <a:solidFill>
                  <a:schemeClr val="tx1"/>
                </a:solidFill>
              </a:rPr>
              <a:t>ecopolitical</a:t>
            </a:r>
            <a:r>
              <a:rPr lang="en-US" sz="1500" baseline="0" dirty="0" smtClean="0">
                <a:solidFill>
                  <a:schemeClr val="tx1"/>
                </a:solidFill>
              </a:rPr>
              <a:t> efforts</a:t>
            </a:r>
          </a:p>
          <a:p>
            <a:pPr marL="342900" indent="-342900">
              <a:buNone/>
            </a:pPr>
            <a:r>
              <a:rPr lang="en-US" sz="1500" dirty="0" smtClean="0">
                <a:solidFill>
                  <a:schemeClr val="tx1"/>
                </a:solidFill>
              </a:rPr>
              <a:t>Sovereignty</a:t>
            </a:r>
            <a:r>
              <a:rPr lang="en-US" sz="1500" baseline="0" dirty="0" smtClean="0">
                <a:solidFill>
                  <a:schemeClr val="tx1"/>
                </a:solidFill>
              </a:rPr>
              <a:t> (same old)  </a:t>
            </a:r>
            <a:r>
              <a:rPr lang="en-US" sz="1500" dirty="0" smtClean="0">
                <a:solidFill>
                  <a:schemeClr val="tx1"/>
                </a:solidFill>
              </a:rPr>
              <a:t>No overarching authority -- </a:t>
            </a:r>
            <a:r>
              <a:rPr lang="en-US" sz="1500" dirty="0" smtClean="0"/>
              <a:t>Can’t force compliance</a:t>
            </a:r>
            <a:endParaRPr lang="en-US" sz="1500" dirty="0" smtClean="0">
              <a:solidFill>
                <a:schemeClr val="tx1"/>
              </a:solidFill>
            </a:endParaRPr>
          </a:p>
          <a:p>
            <a:r>
              <a:rPr lang="en-US" sz="1500" dirty="0" smtClean="0">
                <a:solidFill>
                  <a:schemeClr val="tx1"/>
                </a:solidFill>
              </a:rPr>
              <a:t>Environment vs. development</a:t>
            </a:r>
          </a:p>
          <a:p>
            <a:pPr lvl="1"/>
            <a:r>
              <a:rPr lang="en-US" sz="1500" dirty="0" smtClean="0">
                <a:solidFill>
                  <a:schemeClr val="tx1"/>
                </a:solidFill>
              </a:rPr>
              <a:t>Environmental legislation vs. WTO decisions on “barriers to free trade”</a:t>
            </a:r>
          </a:p>
          <a:p>
            <a:pPr lvl="1"/>
            <a:r>
              <a:rPr lang="en-US" sz="1500" dirty="0" smtClean="0">
                <a:solidFill>
                  <a:schemeClr val="tx1"/>
                </a:solidFill>
              </a:rPr>
              <a:t>Developing world: industrialization</a:t>
            </a:r>
          </a:p>
          <a:p>
            <a:pPr lvl="1"/>
            <a:r>
              <a:rPr lang="en-US" sz="1500" dirty="0" smtClean="0">
                <a:solidFill>
                  <a:schemeClr val="tx1"/>
                </a:solidFill>
              </a:rPr>
              <a:t>Developed world: growth, price of change</a:t>
            </a:r>
            <a:endParaRPr lang="en-US" sz="1500"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80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dirty="0" smtClean="0"/>
              <a:t>ORIGINS OF DEVELOPMENT (or</a:t>
            </a:r>
            <a:r>
              <a:rPr lang="en-US" sz="1500" baseline="0" dirty="0" smtClean="0"/>
              <a:t> lack thereof) SLIDE</a:t>
            </a:r>
          </a:p>
          <a:p>
            <a:r>
              <a:rPr lang="en-US" sz="1500" baseline="0" dirty="0" smtClean="0"/>
              <a:t>Where does wealth/ poverty come from (individual -</a:t>
            </a:r>
            <a:r>
              <a:rPr lang="en-US" sz="1500" baseline="0" dirty="0" err="1" smtClean="0">
                <a:sym typeface="Wingdings"/>
              </a:rPr>
              <a:t></a:t>
            </a:r>
            <a:r>
              <a:rPr lang="en-US" sz="1500" baseline="0" dirty="0" smtClean="0">
                <a:sym typeface="Wingdings"/>
              </a:rPr>
              <a:t> state)  </a:t>
            </a:r>
            <a:r>
              <a:rPr lang="en-US" sz="1500" baseline="0" dirty="0" smtClean="0"/>
              <a:t>—</a:t>
            </a:r>
            <a:r>
              <a:rPr lang="en-US" sz="1500" b="1" baseline="0" dirty="0" smtClean="0"/>
              <a:t>destiny versus personal volition </a:t>
            </a:r>
          </a:p>
          <a:p>
            <a:r>
              <a:rPr lang="en-US" sz="1500" baseline="0" dirty="0" smtClean="0"/>
              <a:t>How much do we control how rich we are?  How much do states control—are some held back by factors out of their control.  </a:t>
            </a:r>
          </a:p>
          <a:p>
            <a:endParaRPr lang="en-US" sz="1500" baseline="0" dirty="0" smtClean="0"/>
          </a:p>
          <a:p>
            <a:r>
              <a:rPr lang="en-US" sz="1500" baseline="0" dirty="0" smtClean="0"/>
              <a:t>Define modernization and </a:t>
            </a:r>
            <a:r>
              <a:rPr lang="en-US" sz="1500" baseline="0" dirty="0" err="1" smtClean="0"/>
              <a:t>washington</a:t>
            </a:r>
            <a:r>
              <a:rPr lang="en-US" sz="1500" baseline="0" dirty="0" smtClean="0"/>
              <a:t> consensus ( econ failures thus far the fault of policy mistakes, lazy-</a:t>
            </a:r>
            <a:r>
              <a:rPr lang="en-US" sz="1500" baseline="0" dirty="0" err="1" smtClean="0"/>
              <a:t>ness</a:t>
            </a:r>
            <a:r>
              <a:rPr lang="en-US" sz="1500" baseline="0" dirty="0" smtClean="0"/>
              <a:t>)</a:t>
            </a:r>
          </a:p>
          <a:p>
            <a:r>
              <a:rPr lang="en-US" sz="1500" baseline="0" dirty="0" smtClean="0"/>
              <a:t>Defines endowment and colonial legacy as history, being the prey or the prey-or</a:t>
            </a:r>
          </a:p>
          <a:p>
            <a:r>
              <a:rPr lang="en-US" sz="1500" baseline="0" dirty="0" smtClean="0"/>
              <a:t>Dependency theory: states exploited by wealthy</a:t>
            </a:r>
          </a:p>
          <a:p>
            <a:r>
              <a:rPr lang="en-US" sz="1500" baseline="0" dirty="0" smtClean="0"/>
              <a:t>Even if work hard, kept out of the old money</a:t>
            </a:r>
          </a:p>
          <a:p>
            <a:endParaRPr lang="en-US" sz="1500" baseline="0" dirty="0" smtClean="0"/>
          </a:p>
          <a:p>
            <a:r>
              <a:rPr lang="en-US" sz="1500" baseline="0" dirty="0" smtClean="0"/>
              <a:t>ORIGINS: looks at the root of wealth as something influenced by history. 1) resources 2) colonialism 3) result</a:t>
            </a:r>
            <a:endParaRPr lang="en-US" sz="1500"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rPr>
              <a:t>How important is environmental policy?</a:t>
            </a:r>
          </a:p>
          <a:p>
            <a:pPr lvl="1"/>
            <a:r>
              <a:rPr lang="en-US" dirty="0" smtClean="0">
                <a:solidFill>
                  <a:srgbClr val="000000"/>
                </a:solidFill>
              </a:rPr>
              <a:t>1) </a:t>
            </a:r>
            <a:r>
              <a:rPr lang="en-US" dirty="0" err="1" smtClean="0">
                <a:solidFill>
                  <a:srgbClr val="000000"/>
                </a:solidFill>
              </a:rPr>
              <a:t>Env</a:t>
            </a:r>
            <a:r>
              <a:rPr lang="en-US" dirty="0" smtClean="0">
                <a:solidFill>
                  <a:srgbClr val="000000"/>
                </a:solidFill>
              </a:rPr>
              <a:t> destruction </a:t>
            </a:r>
            <a:r>
              <a:rPr lang="en-US" dirty="0" err="1" smtClean="0">
                <a:solidFill>
                  <a:srgbClr val="000000"/>
                </a:solidFill>
                <a:sym typeface="Wingdings"/>
              </a:rPr>
              <a:t></a:t>
            </a:r>
            <a:r>
              <a:rPr lang="en-US" dirty="0" smtClean="0">
                <a:solidFill>
                  <a:srgbClr val="000000"/>
                </a:solidFill>
                <a:sym typeface="Wingdings"/>
              </a:rPr>
              <a:t> economic/security problems</a:t>
            </a:r>
          </a:p>
          <a:p>
            <a:pPr lvl="1"/>
            <a:r>
              <a:rPr lang="en-US" dirty="0" smtClean="0">
                <a:solidFill>
                  <a:srgbClr val="000000"/>
                </a:solidFill>
                <a:sym typeface="Wingdings"/>
              </a:rPr>
              <a:t>2) </a:t>
            </a:r>
            <a:r>
              <a:rPr lang="en-US" dirty="0" err="1" smtClean="0">
                <a:solidFill>
                  <a:srgbClr val="000000"/>
                </a:solidFill>
                <a:sym typeface="Wingdings"/>
              </a:rPr>
              <a:t>Env</a:t>
            </a:r>
            <a:r>
              <a:rPr lang="en-US" dirty="0" smtClean="0">
                <a:solidFill>
                  <a:srgbClr val="000000"/>
                </a:solidFill>
                <a:sym typeface="Wingdings"/>
              </a:rPr>
              <a:t> destruction hyped. Uncertain effects </a:t>
            </a:r>
            <a:r>
              <a:rPr lang="en-US" dirty="0" smtClean="0">
                <a:solidFill>
                  <a:srgbClr val="000000"/>
                </a:solidFill>
              </a:rPr>
              <a:t> </a:t>
            </a:r>
          </a:p>
          <a:p>
            <a:pPr lvl="1"/>
            <a:r>
              <a:rPr lang="en-US" dirty="0" smtClean="0">
                <a:solidFill>
                  <a:srgbClr val="000000"/>
                </a:solidFill>
              </a:rPr>
              <a:t>Example: look at the transformation of the energy system from hydrocarbons to solar, wind, biomass, etc</a:t>
            </a:r>
          </a:p>
          <a:p>
            <a:pPr lvl="1"/>
            <a:r>
              <a:rPr lang="en-US" dirty="0" smtClean="0">
                <a:solidFill>
                  <a:srgbClr val="000000"/>
                </a:solidFill>
              </a:rPr>
              <a:t>Vulnerability = change? </a:t>
            </a:r>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81</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creative</a:t>
            </a:r>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82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baseline="0" dirty="0" smtClean="0"/>
              <a:t>The first origin (</a:t>
            </a:r>
            <a:r>
              <a:rPr lang="en-US" sz="1400" b="1" baseline="0" dirty="0" smtClean="0"/>
              <a:t>DESTINY)</a:t>
            </a:r>
            <a:r>
              <a:rPr lang="en-US" sz="1400" baseline="0" dirty="0" smtClean="0"/>
              <a:t> argument: ENDOWMENT</a:t>
            </a:r>
          </a:p>
          <a:p>
            <a:r>
              <a:rPr lang="en-US" sz="1400" baseline="0" dirty="0" smtClean="0"/>
              <a:t>Endowment effect SLIDE—</a:t>
            </a:r>
            <a:r>
              <a:rPr lang="en-US" sz="1400" u="sng" baseline="0" dirty="0" smtClean="0"/>
              <a:t>theory: natural attributes = later development</a:t>
            </a:r>
            <a:r>
              <a:rPr lang="en-US" sz="1400" baseline="0" dirty="0" smtClean="0"/>
              <a:t> (the “starting line”—11,000 BC in </a:t>
            </a:r>
            <a:r>
              <a:rPr lang="en-US" sz="1400" baseline="0" dirty="0" err="1" smtClean="0"/>
              <a:t>uncallibrated</a:t>
            </a:r>
            <a:r>
              <a:rPr lang="en-US" sz="1400" baseline="0" dirty="0" smtClean="0"/>
              <a:t> radiocarbon dates—some peoples had a head start…?—patterns in history become amplified/repeated in the 13,000 yrs since last ice age)</a:t>
            </a:r>
          </a:p>
          <a:p>
            <a:r>
              <a:rPr lang="en-US" sz="1400" baseline="0" dirty="0" smtClean="0"/>
              <a:t>CLIMATE (inhospitable </a:t>
            </a:r>
            <a:r>
              <a:rPr lang="en-US" sz="1400" baseline="0" dirty="0" err="1" smtClean="0">
                <a:sym typeface="Wingdings"/>
              </a:rPr>
              <a:t></a:t>
            </a:r>
            <a:r>
              <a:rPr lang="en-US" sz="1400" baseline="0" dirty="0" smtClean="0">
                <a:sym typeface="Wingdings"/>
              </a:rPr>
              <a:t> slow)—tropical = poor crop yield, bad soil, bugs, germs, slow plant growth=no crop surplus = no surplus for </a:t>
            </a:r>
            <a:r>
              <a:rPr lang="en-US" sz="1400" baseline="0" dirty="0" err="1" smtClean="0">
                <a:sym typeface="Wingdings"/>
              </a:rPr>
              <a:t>developmebt</a:t>
            </a:r>
            <a:endParaRPr lang="en-US" sz="1400" baseline="0" dirty="0" smtClean="0"/>
          </a:p>
          <a:p>
            <a:r>
              <a:rPr lang="en-US" sz="1400" dirty="0" smtClean="0"/>
              <a:t>GEOGRAPHY:  </a:t>
            </a:r>
            <a:r>
              <a:rPr lang="en-US" sz="1400" baseline="0" dirty="0" smtClean="0"/>
              <a:t>(landlocked, mountains, water) </a:t>
            </a:r>
            <a:r>
              <a:rPr lang="en-US" sz="1400" dirty="0" smtClean="0"/>
              <a:t>Physical:  access to ports and size of state </a:t>
            </a:r>
            <a:r>
              <a:rPr lang="en-US" sz="1400" dirty="0" err="1" smtClean="0">
                <a:sym typeface="Wingdings"/>
              </a:rPr>
              <a:t></a:t>
            </a:r>
            <a:r>
              <a:rPr lang="en-US" sz="1400" dirty="0" smtClean="0"/>
              <a:t> trade, security </a:t>
            </a:r>
            <a:r>
              <a:rPr lang="en-US" sz="1400" dirty="0" err="1" smtClean="0">
                <a:sym typeface="Wingdings"/>
              </a:rPr>
              <a:t></a:t>
            </a:r>
            <a:r>
              <a:rPr lang="en-US" sz="1400" dirty="0" smtClean="0">
                <a:sym typeface="Wingdings"/>
              </a:rPr>
              <a:t> development</a:t>
            </a:r>
          </a:p>
          <a:p>
            <a:pPr lvl="1"/>
            <a:r>
              <a:rPr lang="en-US" sz="1400" dirty="0" smtClean="0">
                <a:sym typeface="Wingdings"/>
              </a:rPr>
              <a:t>Land locked, mountainous, water sources</a:t>
            </a:r>
            <a:endParaRPr lang="en-US" sz="1400" dirty="0" smtClean="0"/>
          </a:p>
          <a:p>
            <a:r>
              <a:rPr lang="en-US" sz="1400" dirty="0" smtClean="0"/>
              <a:t>Human:  population </a:t>
            </a:r>
            <a:r>
              <a:rPr lang="en-US" sz="1400" dirty="0" err="1" smtClean="0">
                <a:sym typeface="Wingdings"/>
              </a:rPr>
              <a:t></a:t>
            </a:r>
            <a:r>
              <a:rPr lang="en-US" sz="1400" dirty="0" smtClean="0">
                <a:sym typeface="Wingdings"/>
              </a:rPr>
              <a:t> development ,</a:t>
            </a:r>
            <a:r>
              <a:rPr lang="en-US" sz="1400" baseline="0" dirty="0" smtClean="0">
                <a:sym typeface="Wingdings"/>
              </a:rPr>
              <a:t> </a:t>
            </a:r>
            <a:r>
              <a:rPr lang="en-US" sz="1400" dirty="0" smtClean="0"/>
              <a:t>Size: how many mouths to feed, homes to build</a:t>
            </a:r>
          </a:p>
          <a:p>
            <a:r>
              <a:rPr lang="en-US" sz="1400" dirty="0" smtClean="0"/>
              <a:t>	Age structure: # of dependants old and young</a:t>
            </a:r>
          </a:p>
          <a:p>
            <a:pPr lvl="1"/>
            <a:r>
              <a:rPr lang="en-US" sz="1400" dirty="0" smtClean="0"/>
              <a:t>Lots of children or elderly, depresses development</a:t>
            </a:r>
          </a:p>
          <a:p>
            <a:pPr lvl="1"/>
            <a:r>
              <a:rPr lang="en-US" sz="1400" dirty="0" smtClean="0"/>
              <a:t>Working age increases production, development</a:t>
            </a:r>
            <a:endParaRPr lang="en-US" sz="1400" baseline="0" dirty="0" smtClean="0"/>
          </a:p>
          <a:p>
            <a:r>
              <a:rPr lang="en-US" sz="1400" baseline="0" dirty="0" smtClean="0"/>
              <a:t>RESOURCES (gift </a:t>
            </a:r>
            <a:r>
              <a:rPr lang="en-US" sz="1400" baseline="0" dirty="0" err="1" smtClean="0"/>
              <a:t>v</a:t>
            </a:r>
            <a:r>
              <a:rPr lang="en-US" sz="1400" baseline="0" dirty="0" smtClean="0"/>
              <a:t> curse):  amount, type, diversity:</a:t>
            </a:r>
            <a:endParaRPr lang="en-US" sz="1400" dirty="0" smtClean="0"/>
          </a:p>
          <a:p>
            <a:r>
              <a:rPr lang="en-US" sz="1400" u="sng" dirty="0" smtClean="0"/>
              <a:t>curse</a:t>
            </a:r>
            <a:r>
              <a:rPr lang="en-US" sz="1400" dirty="0" smtClean="0"/>
              <a:t>: Large amount of easily accessible, pointy</a:t>
            </a:r>
            <a:r>
              <a:rPr lang="en-US" sz="1400" baseline="0" dirty="0" smtClean="0"/>
              <a:t> resources or too few resources</a:t>
            </a:r>
          </a:p>
          <a:p>
            <a:r>
              <a:rPr lang="en-US" sz="1400" u="sng" baseline="0" dirty="0" smtClean="0"/>
              <a:t>gift</a:t>
            </a:r>
            <a:r>
              <a:rPr lang="en-US" sz="1400" baseline="0" dirty="0" smtClean="0"/>
              <a:t>: Medium-large amount of varied, beneficial resources</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7644BFF6-D4A4-4B0D-9EDF-0A3E8910ADB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30156A5-4F83-4312-865F-C06ED44D0A64}" type="datetimeFigureOut">
              <a:rPr lang="en-US" smtClean="0"/>
              <a:pPr/>
              <a:t>5/2/17</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736DBA7-2A4B-4416-9228-931E529D1F3B}" type="slidenum">
              <a:rPr lang="en-US" smtClean="0"/>
              <a:pPr/>
              <a:t>‹#›</a:t>
            </a:fld>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0156A5-4F83-4312-865F-C06ED44D0A64}" type="datetimeFigureOut">
              <a:rPr lang="en-US" smtClean="0"/>
              <a:pPr/>
              <a:t>5/2/17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36DBA7-2A4B-4416-9228-931E529D1F3B}" type="slidenum">
              <a:rPr lang="en-US" smtClean="0"/>
              <a:pPr/>
              <a:t>‹#›</a:t>
            </a:fld>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0156A5-4F83-4312-865F-C06ED44D0A64}" type="datetimeFigureOut">
              <a:rPr lang="en-US" smtClean="0"/>
              <a:pPr/>
              <a:t>5/2/17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36DBA7-2A4B-4416-9228-931E529D1F3B}" type="slidenum">
              <a:rPr lang="en-US" smtClean="0"/>
              <a:pPr/>
              <a:t>‹#›</a:t>
            </a:fld>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0156A5-4F83-4312-865F-C06ED44D0A64}" type="datetimeFigureOut">
              <a:rPr lang="en-US" smtClean="0"/>
              <a:pPr/>
              <a:t>5/2/17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36DBA7-2A4B-4416-9228-931E529D1F3B}" type="slidenum">
              <a:rPr lang="en-US" smtClean="0"/>
              <a:pPr/>
              <a:t>‹#›</a:t>
            </a:fld>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30156A5-4F83-4312-865F-C06ED44D0A64}" type="datetimeFigureOut">
              <a:rPr lang="en-US" smtClean="0"/>
              <a:pPr/>
              <a:t>5/2/17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36DBA7-2A4B-4416-9228-931E529D1F3B}" type="slidenum">
              <a:rPr lang="en-US" smtClean="0"/>
              <a:pPr/>
              <a:t>‹#›</a:t>
            </a:fld>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30156A5-4F83-4312-865F-C06ED44D0A64}" type="datetimeFigureOut">
              <a:rPr lang="en-US" smtClean="0"/>
              <a:pPr/>
              <a:t>5/2/17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36DBA7-2A4B-4416-9228-931E529D1F3B}" type="slidenum">
              <a:rPr lang="en-US" smtClean="0"/>
              <a:pPr/>
              <a:t>‹#›</a:t>
            </a:fld>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30156A5-4F83-4312-865F-C06ED44D0A64}" type="datetimeFigureOut">
              <a:rPr lang="en-US" smtClean="0"/>
              <a:pPr/>
              <a:t>5/2/17</a:t>
            </a:fld>
            <a:endParaRPr lang="en-US" dirty="0"/>
          </a:p>
        </p:txBody>
      </p:sp>
      <p:sp>
        <p:nvSpPr>
          <p:cNvPr id="27" name="Slide Number Placeholder 26"/>
          <p:cNvSpPr>
            <a:spLocks noGrp="1"/>
          </p:cNvSpPr>
          <p:nvPr>
            <p:ph type="sldNum" sz="quarter" idx="11"/>
          </p:nvPr>
        </p:nvSpPr>
        <p:spPr/>
        <p:txBody>
          <a:bodyPr rtlCol="0"/>
          <a:lstStyle/>
          <a:p>
            <a:fld id="{C736DBA7-2A4B-4416-9228-931E529D1F3B}"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30156A5-4F83-4312-865F-C06ED44D0A64}" type="datetimeFigureOut">
              <a:rPr lang="en-US" smtClean="0"/>
              <a:pPr/>
              <a:t>5/2/17</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C736DBA7-2A4B-4416-9228-931E529D1F3B}" type="slidenum">
              <a:rPr lang="en-US" smtClean="0"/>
              <a:pPr/>
              <a:t>‹#›</a:t>
            </a:fld>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156A5-4F83-4312-865F-C06ED44D0A64}" type="datetimeFigureOut">
              <a:rPr lang="en-US" smtClean="0"/>
              <a:pPr/>
              <a:t>5/2/17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36DBA7-2A4B-4416-9228-931E529D1F3B}" type="slidenum">
              <a:rPr lang="en-US" smtClean="0"/>
              <a:pPr/>
              <a:t>‹#›</a:t>
            </a:fld>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30156A5-4F83-4312-865F-C06ED44D0A64}" type="datetimeFigureOut">
              <a:rPr lang="en-US" smtClean="0"/>
              <a:pPr/>
              <a:t>5/2/17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36DBA7-2A4B-4416-9228-931E529D1F3B}" type="slidenum">
              <a:rPr lang="en-US" smtClean="0"/>
              <a:pPr/>
              <a:t>‹#›</a:t>
            </a:fld>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30156A5-4F83-4312-865F-C06ED44D0A64}" type="datetimeFigureOut">
              <a:rPr lang="en-US" smtClean="0"/>
              <a:pPr/>
              <a:t>5/2/17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36DBA7-2A4B-4416-9228-931E529D1F3B}" type="slidenum">
              <a:rPr lang="en-US" smtClean="0"/>
              <a:pPr/>
              <a:t>‹#›</a:t>
            </a:fld>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30156A5-4F83-4312-865F-C06ED44D0A64}" type="datetimeFigureOut">
              <a:rPr lang="en-US" smtClean="0"/>
              <a:pPr/>
              <a:t>5/2/17</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736DBA7-2A4B-4416-9228-931E529D1F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jbkSRLYSojo"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 Id="rId3" Type="http://schemas.openxmlformats.org/officeDocument/2006/relationships/image" Target="../media/image1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1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19.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20.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 Id="rId3" Type="http://schemas.openxmlformats.org/officeDocument/2006/relationships/image" Target="../media/image21.gi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57400"/>
            <a:ext cx="7772400" cy="1470025"/>
          </a:xfrm>
          <a:solidFill>
            <a:schemeClr val="bg1"/>
          </a:solidFill>
          <a:ln w="6350">
            <a:solidFill>
              <a:schemeClr val="tx1"/>
            </a:solidFill>
          </a:ln>
        </p:spPr>
        <p:txBody>
          <a:bodyPr/>
          <a:lstStyle/>
          <a:p>
            <a:r>
              <a:rPr lang="en-US" dirty="0" smtClean="0">
                <a:solidFill>
                  <a:schemeClr val="tx1"/>
                </a:solidFill>
              </a:rPr>
              <a:t>World Politics</a:t>
            </a:r>
            <a:endParaRPr lang="en-US" dirty="0">
              <a:solidFill>
                <a:schemeClr val="tx1"/>
              </a:solidFill>
            </a:endParaRPr>
          </a:p>
        </p:txBody>
      </p:sp>
      <p:sp>
        <p:nvSpPr>
          <p:cNvPr id="3" name="Subtitle 2"/>
          <p:cNvSpPr>
            <a:spLocks noGrp="1"/>
          </p:cNvSpPr>
          <p:nvPr>
            <p:ph type="subTitle" idx="1"/>
          </p:nvPr>
        </p:nvSpPr>
        <p:spPr>
          <a:xfrm>
            <a:off x="1295400" y="3886200"/>
            <a:ext cx="6400800" cy="1600200"/>
          </a:xfrm>
          <a:solidFill>
            <a:schemeClr val="bg1"/>
          </a:solidFill>
        </p:spPr>
        <p:txBody>
          <a:bodyPr>
            <a:normAutofit/>
          </a:bodyPr>
          <a:lstStyle/>
          <a:p>
            <a:endParaRPr lang="en-US" b="1" dirty="0" smtClean="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mtClean="0"/>
              <a:t>2) </a:t>
            </a:r>
            <a:r>
              <a:rPr lang="en-US" b="1" i="1" smtClean="0"/>
              <a:t>Colonial legacy and institutions </a:t>
            </a:r>
            <a:r>
              <a:rPr lang="en-US" smtClean="0"/>
              <a:t> </a:t>
            </a:r>
          </a:p>
          <a:p>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Colonialism: history</a:t>
            </a:r>
            <a:endParaRPr lang="en-US" dirty="0"/>
          </a:p>
        </p:txBody>
      </p:sp>
      <p:sp>
        <p:nvSpPr>
          <p:cNvPr id="3" name="Content Placeholder 2"/>
          <p:cNvSpPr>
            <a:spLocks noGrp="1"/>
          </p:cNvSpPr>
          <p:nvPr>
            <p:ph idx="1"/>
          </p:nvPr>
        </p:nvSpPr>
        <p:spPr/>
        <p:txBody>
          <a:bodyPr>
            <a:normAutofit/>
          </a:bodyPr>
          <a:lstStyle/>
          <a:p>
            <a:r>
              <a:rPr lang="en-US" u="sng" dirty="0" smtClean="0">
                <a:solidFill>
                  <a:srgbClr val="000000"/>
                </a:solidFill>
              </a:rPr>
              <a:t>1</a:t>
            </a:r>
            <a:r>
              <a:rPr lang="en-US" u="sng" baseline="30000" dirty="0" smtClean="0">
                <a:solidFill>
                  <a:srgbClr val="000000"/>
                </a:solidFill>
              </a:rPr>
              <a:t>st</a:t>
            </a:r>
            <a:r>
              <a:rPr lang="en-US" u="sng" dirty="0" smtClean="0">
                <a:solidFill>
                  <a:srgbClr val="000000"/>
                </a:solidFill>
              </a:rPr>
              <a:t> wave</a:t>
            </a:r>
            <a:r>
              <a:rPr lang="en-US" dirty="0" smtClean="0">
                <a:solidFill>
                  <a:srgbClr val="000000"/>
                </a:solidFill>
              </a:rPr>
              <a:t>: </a:t>
            </a:r>
          </a:p>
          <a:p>
            <a:pPr lvl="1"/>
            <a:r>
              <a:rPr lang="en-US" u="sng" dirty="0" smtClean="0">
                <a:solidFill>
                  <a:srgbClr val="000000"/>
                </a:solidFill>
              </a:rPr>
              <a:t>create stable little markets</a:t>
            </a:r>
            <a:r>
              <a:rPr lang="en-US" dirty="0" smtClean="0">
                <a:solidFill>
                  <a:srgbClr val="000000"/>
                </a:solidFill>
              </a:rPr>
              <a:t> of people who would </a:t>
            </a:r>
            <a:r>
              <a:rPr lang="en-US" i="1" dirty="0" smtClean="0">
                <a:solidFill>
                  <a:srgbClr val="000000"/>
                </a:solidFill>
              </a:rPr>
              <a:t>buy our goods and no others</a:t>
            </a:r>
            <a:endParaRPr lang="en-US" dirty="0" smtClean="0">
              <a:solidFill>
                <a:srgbClr val="000000"/>
              </a:solidFill>
            </a:endParaRPr>
          </a:p>
          <a:p>
            <a:endParaRPr lang="en-US" dirty="0">
              <a:solidFill>
                <a:srgbClr val="000000"/>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Colonialism: history</a:t>
            </a:r>
            <a:endParaRPr lang="en-US" dirty="0"/>
          </a:p>
        </p:txBody>
      </p:sp>
      <p:sp>
        <p:nvSpPr>
          <p:cNvPr id="3" name="Content Placeholder 2"/>
          <p:cNvSpPr>
            <a:spLocks noGrp="1"/>
          </p:cNvSpPr>
          <p:nvPr>
            <p:ph idx="1"/>
          </p:nvPr>
        </p:nvSpPr>
        <p:spPr/>
        <p:txBody>
          <a:bodyPr>
            <a:normAutofit/>
          </a:bodyPr>
          <a:lstStyle/>
          <a:p>
            <a:r>
              <a:rPr lang="en-US" u="sng" dirty="0" smtClean="0">
                <a:solidFill>
                  <a:srgbClr val="000000"/>
                </a:solidFill>
              </a:rPr>
              <a:t>2</a:t>
            </a:r>
            <a:r>
              <a:rPr lang="en-US" u="sng" baseline="30000" dirty="0" smtClean="0">
                <a:solidFill>
                  <a:srgbClr val="000000"/>
                </a:solidFill>
              </a:rPr>
              <a:t>nd</a:t>
            </a:r>
            <a:r>
              <a:rPr lang="en-US" u="sng" dirty="0" smtClean="0">
                <a:solidFill>
                  <a:srgbClr val="000000"/>
                </a:solidFill>
              </a:rPr>
              <a:t> wave</a:t>
            </a:r>
            <a:r>
              <a:rPr lang="en-US" dirty="0" smtClean="0">
                <a:solidFill>
                  <a:srgbClr val="000000"/>
                </a:solidFill>
              </a:rPr>
              <a:t>: </a:t>
            </a:r>
            <a:r>
              <a:rPr lang="en-US" i="1" dirty="0" smtClean="0">
                <a:solidFill>
                  <a:srgbClr val="000000"/>
                </a:solidFill>
              </a:rPr>
              <a:t>extractive</a:t>
            </a:r>
            <a:endParaRPr lang="en-US" dirty="0" smtClean="0">
              <a:solidFill>
                <a:srgbClr val="000000"/>
              </a:solidFill>
            </a:endParaRPr>
          </a:p>
          <a:p>
            <a:r>
              <a:rPr lang="en-US" dirty="0" smtClean="0">
                <a:solidFill>
                  <a:srgbClr val="000000"/>
                </a:solidFill>
              </a:rPr>
              <a:t>Take raw materials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1069848"/>
          </a:xfrm>
        </p:spPr>
        <p:txBody>
          <a:bodyPr/>
          <a:lstStyle/>
          <a:p>
            <a:r>
              <a:rPr lang="en-US" dirty="0" smtClean="0"/>
              <a:t>Colonial legacy: persistence</a:t>
            </a:r>
            <a:endParaRPr lang="en-US" dirty="0"/>
          </a:p>
        </p:txBody>
      </p:sp>
      <p:sp>
        <p:nvSpPr>
          <p:cNvPr id="5" name="Text Placeholder 4"/>
          <p:cNvSpPr>
            <a:spLocks noGrp="1"/>
          </p:cNvSpPr>
          <p:nvPr>
            <p:ph type="body" idx="1"/>
          </p:nvPr>
        </p:nvSpPr>
        <p:spPr>
          <a:xfrm>
            <a:off x="381000" y="1600200"/>
            <a:ext cx="4041648" cy="457200"/>
          </a:xfrm>
          <a:ln w="3175" cmpd="sng">
            <a:solidFill>
              <a:schemeClr val="tx1"/>
            </a:solidFill>
          </a:ln>
        </p:spPr>
        <p:txBody>
          <a:bodyPr>
            <a:normAutofit fontScale="77500" lnSpcReduction="20000"/>
          </a:bodyPr>
          <a:lstStyle/>
          <a:p>
            <a:r>
              <a:rPr lang="en-US" sz="3200" dirty="0" smtClean="0"/>
              <a:t>1</a:t>
            </a:r>
            <a:r>
              <a:rPr lang="en-US" sz="3200" baseline="30000" dirty="0" smtClean="0"/>
              <a:t>st</a:t>
            </a:r>
            <a:r>
              <a:rPr lang="en-US" sz="3200" dirty="0" smtClean="0"/>
              <a:t> wave: Neo-Europe’s</a:t>
            </a:r>
            <a:endParaRPr lang="en-US" sz="3200" dirty="0"/>
          </a:p>
        </p:txBody>
      </p:sp>
      <p:sp>
        <p:nvSpPr>
          <p:cNvPr id="3" name="Content Placeholder 2"/>
          <p:cNvSpPr>
            <a:spLocks noGrp="1"/>
          </p:cNvSpPr>
          <p:nvPr>
            <p:ph sz="half" idx="2"/>
          </p:nvPr>
        </p:nvSpPr>
        <p:spPr>
          <a:xfrm>
            <a:off x="457200" y="2286001"/>
            <a:ext cx="4040188" cy="3840162"/>
          </a:xfrm>
        </p:spPr>
        <p:txBody>
          <a:bodyPr>
            <a:normAutofit/>
          </a:bodyPr>
          <a:lstStyle/>
          <a:p>
            <a:r>
              <a:rPr lang="en-US" sz="3200" dirty="0" smtClean="0">
                <a:solidFill>
                  <a:srgbClr val="000000"/>
                </a:solidFill>
              </a:rPr>
              <a:t>Lots of settlers</a:t>
            </a:r>
          </a:p>
          <a:p>
            <a:pPr lvl="1"/>
            <a:endParaRPr lang="en-US" sz="2800" dirty="0" smtClean="0">
              <a:solidFill>
                <a:srgbClr val="000000"/>
              </a:solidFill>
            </a:endParaRPr>
          </a:p>
          <a:p>
            <a:r>
              <a:rPr lang="en-US" sz="3200" b="1" dirty="0" smtClean="0">
                <a:solidFill>
                  <a:srgbClr val="000000"/>
                </a:solidFill>
              </a:rPr>
              <a:t>Result</a:t>
            </a:r>
            <a:r>
              <a:rPr lang="en-US" sz="3200" dirty="0" smtClean="0">
                <a:solidFill>
                  <a:srgbClr val="000000"/>
                </a:solidFill>
              </a:rPr>
              <a:t>: better economic performance</a:t>
            </a:r>
          </a:p>
          <a:p>
            <a:endParaRPr lang="en-US" dirty="0" smtClean="0">
              <a:solidFill>
                <a:srgbClr val="000000"/>
              </a:solidFill>
            </a:endParaRPr>
          </a:p>
          <a:p>
            <a:endParaRPr lang="en-US" dirty="0" smtClean="0">
              <a:solidFill>
                <a:srgbClr val="000000"/>
              </a:solidFill>
            </a:endParaRPr>
          </a:p>
          <a:p>
            <a:pPr lvl="1"/>
            <a:endParaRPr lang="en-US" dirty="0">
              <a:solidFill>
                <a:srgbClr val="000000"/>
              </a:solidFill>
            </a:endParaRPr>
          </a:p>
        </p:txBody>
      </p:sp>
      <p:sp>
        <p:nvSpPr>
          <p:cNvPr id="6" name="Text Placeholder 5"/>
          <p:cNvSpPr>
            <a:spLocks noGrp="1"/>
          </p:cNvSpPr>
          <p:nvPr>
            <p:ph type="body" sz="quarter" idx="3"/>
          </p:nvPr>
        </p:nvSpPr>
        <p:spPr>
          <a:xfrm>
            <a:off x="4648200" y="1600200"/>
            <a:ext cx="4041775" cy="457200"/>
          </a:xfrm>
          <a:ln w="3175" cmpd="sng">
            <a:solidFill>
              <a:schemeClr val="tx1"/>
            </a:solidFill>
          </a:ln>
        </p:spPr>
        <p:txBody>
          <a:bodyPr>
            <a:normAutofit fontScale="85000" lnSpcReduction="20000"/>
          </a:bodyPr>
          <a:lstStyle/>
          <a:p>
            <a:r>
              <a:rPr lang="en-US" sz="3200" dirty="0" smtClean="0"/>
              <a:t>2</a:t>
            </a:r>
            <a:r>
              <a:rPr lang="en-US" sz="3200" baseline="30000" dirty="0" smtClean="0"/>
              <a:t>nd</a:t>
            </a:r>
            <a:r>
              <a:rPr lang="en-US" sz="3200" dirty="0" smtClean="0"/>
              <a:t> wave: Extractive</a:t>
            </a:r>
            <a:endParaRPr lang="en-US" sz="3200" dirty="0"/>
          </a:p>
        </p:txBody>
      </p:sp>
      <p:sp>
        <p:nvSpPr>
          <p:cNvPr id="7" name="Content Placeholder 6"/>
          <p:cNvSpPr>
            <a:spLocks noGrp="1"/>
          </p:cNvSpPr>
          <p:nvPr>
            <p:ph sz="quarter" idx="4"/>
          </p:nvPr>
        </p:nvSpPr>
        <p:spPr>
          <a:xfrm>
            <a:off x="4645025" y="2286001"/>
            <a:ext cx="4041775" cy="3840162"/>
          </a:xfrm>
        </p:spPr>
        <p:txBody>
          <a:bodyPr>
            <a:normAutofit/>
          </a:bodyPr>
          <a:lstStyle/>
          <a:p>
            <a:r>
              <a:rPr lang="en-US" sz="3200" dirty="0" smtClean="0"/>
              <a:t>Few settlers </a:t>
            </a:r>
          </a:p>
          <a:p>
            <a:r>
              <a:rPr lang="en-US" sz="3200" b="1" dirty="0" smtClean="0"/>
              <a:t>Result: </a:t>
            </a:r>
            <a:r>
              <a:rPr lang="en-US" sz="3200" dirty="0" smtClean="0"/>
              <a:t>worse economic performance</a:t>
            </a:r>
            <a:endParaRPr lang="en-US" sz="3200"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Dependency cycle</a:t>
            </a:r>
            <a:endParaRPr lang="en-US" dirty="0"/>
          </a:p>
        </p:txBody>
      </p:sp>
      <p:sp>
        <p:nvSpPr>
          <p:cNvPr id="3" name="Content Placeholder 2"/>
          <p:cNvSpPr>
            <a:spLocks noGrp="1"/>
          </p:cNvSpPr>
          <p:nvPr>
            <p:ph idx="1"/>
          </p:nvPr>
        </p:nvSpPr>
        <p:spPr/>
        <p:txBody>
          <a:bodyPr/>
          <a:lstStyle/>
          <a:p>
            <a:r>
              <a:rPr lang="en-US" dirty="0" smtClean="0">
                <a:solidFill>
                  <a:srgbClr val="000000"/>
                </a:solidFill>
              </a:rPr>
              <a:t>States are being exploited by the wealthy and purposefully kept subjugated</a:t>
            </a:r>
          </a:p>
          <a:p>
            <a:r>
              <a:rPr lang="en-US" dirty="0" smtClean="0">
                <a:solidFill>
                  <a:srgbClr val="000000"/>
                </a:solidFill>
              </a:rPr>
              <a:t>When “allowed” to develop at all, still within this relationship</a:t>
            </a:r>
          </a:p>
          <a:p>
            <a:endParaRPr lang="en-US" dirty="0"/>
          </a:p>
        </p:txBody>
      </p:sp>
      <p:sp>
        <p:nvSpPr>
          <p:cNvPr id="4" name="TextBox 3"/>
          <p:cNvSpPr txBox="1"/>
          <p:nvPr/>
        </p:nvSpPr>
        <p:spPr>
          <a:xfrm>
            <a:off x="3077513" y="1758775"/>
            <a:ext cx="184666" cy="369332"/>
          </a:xfrm>
          <a:prstGeom prst="rect">
            <a:avLst/>
          </a:prstGeom>
          <a:noFill/>
        </p:spPr>
        <p:txBody>
          <a:bodyPr wrap="none" rtlCol="0">
            <a:spAutoFit/>
          </a:bodyPr>
          <a:lstStyle/>
          <a:p>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a:solidFill>
            <a:schemeClr val="accent3">
              <a:lumMod val="60000"/>
              <a:lumOff val="40000"/>
            </a:schemeClr>
          </a:solidFill>
        </p:spPr>
        <p:txBody>
          <a:bodyPr/>
          <a:lstStyle/>
          <a:p>
            <a:r>
              <a:rPr lang="en-US" dirty="0" smtClean="0"/>
              <a:t>1)  First assignment</a:t>
            </a:r>
            <a:endParaRPr lang="en-US" dirty="0"/>
          </a:p>
        </p:txBody>
      </p:sp>
      <p:sp>
        <p:nvSpPr>
          <p:cNvPr id="3" name="Content Placeholder 2"/>
          <p:cNvSpPr>
            <a:spLocks noGrp="1"/>
          </p:cNvSpPr>
          <p:nvPr>
            <p:ph idx="1"/>
          </p:nvPr>
        </p:nvSpPr>
        <p:spPr>
          <a:xfrm>
            <a:off x="457200" y="1905000"/>
            <a:ext cx="8229600" cy="4669536"/>
          </a:xfrm>
        </p:spPr>
        <p:txBody>
          <a:bodyPr>
            <a:normAutofit/>
          </a:bodyPr>
          <a:lstStyle/>
          <a:p>
            <a:r>
              <a:rPr lang="en-US" dirty="0" smtClean="0"/>
              <a:t>Compare examples from global North and South.  How does endowment and colonial legacy come into play in their current economic and political situation?</a:t>
            </a:r>
          </a:p>
          <a:p>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rcRect b="5122"/>
          <a:stretch>
            <a:fillRect/>
          </a:stretch>
        </p:blipFill>
        <p:spPr>
          <a:xfrm>
            <a:off x="0" y="196515"/>
            <a:ext cx="9144000" cy="6737685"/>
          </a:xfrm>
          <a:prstGeom prst="rect">
            <a:avLst/>
          </a:prstGeom>
        </p:spPr>
      </p:pic>
    </p:spTree>
  </p:cSld>
  <p:clrMapOvr>
    <a:masterClrMapping/>
  </p:clrMapOvr>
  <p:transition xmlns:p14="http://schemas.microsoft.com/office/powerpoint/2010/mai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Video-wealth </a:t>
            </a:r>
            <a:endParaRPr lang="en-US" dirty="0"/>
          </a:p>
        </p:txBody>
      </p:sp>
      <p:sp>
        <p:nvSpPr>
          <p:cNvPr id="3" name="Content Placeholder 2"/>
          <p:cNvSpPr>
            <a:spLocks noGrp="1"/>
          </p:cNvSpPr>
          <p:nvPr>
            <p:ph idx="1"/>
          </p:nvPr>
        </p:nvSpPr>
        <p:spPr/>
        <p:txBody>
          <a:bodyPr/>
          <a:lstStyle/>
          <a:p>
            <a:r>
              <a:rPr lang="en-US" dirty="0" smtClean="0">
                <a:hlinkClick r:id="rId2"/>
              </a:rPr>
              <a:t>http://www.youtube.com/watch?v=jbkSRLYSojo</a:t>
            </a:r>
            <a:r>
              <a:rPr lang="en-US" dirty="0" smtClean="0"/>
              <a:t> </a:t>
            </a:r>
            <a:endParaRPr lang="en-US" dirty="0"/>
          </a:p>
        </p:txBody>
      </p:sp>
    </p:spTree>
  </p:cSld>
  <p:clrMapOvr>
    <a:masterClrMapping/>
  </p:clrMapOvr>
  <p:transition xmlns:p14="http://schemas.microsoft.com/office/powerpoint/2010/mai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609600"/>
            <a:ext cx="8229600" cy="1066800"/>
          </a:xfrm>
        </p:spPr>
        <p:txBody>
          <a:bodyPr/>
          <a:lstStyle/>
          <a:p>
            <a:r>
              <a:rPr lang="en-US" dirty="0"/>
              <a:t>What Is Globalization?</a:t>
            </a:r>
          </a:p>
        </p:txBody>
      </p:sp>
      <p:sp>
        <p:nvSpPr>
          <p:cNvPr id="5123" name="Rectangle 3"/>
          <p:cNvSpPr>
            <a:spLocks noGrp="1" noChangeArrowheads="1"/>
          </p:cNvSpPr>
          <p:nvPr>
            <p:ph sz="quarter" idx="1"/>
          </p:nvPr>
        </p:nvSpPr>
        <p:spPr>
          <a:xfrm>
            <a:off x="457200" y="2438400"/>
            <a:ext cx="8229600" cy="4136136"/>
          </a:xfrm>
        </p:spPr>
        <p:txBody>
          <a:bodyPr>
            <a:normAutofit/>
          </a:bodyPr>
          <a:lstStyle/>
          <a:p>
            <a:r>
              <a:rPr lang="en-US" i="1" dirty="0" smtClean="0"/>
              <a:t>a process of expanding and intensifying linkages between states, societies, economies</a:t>
            </a:r>
          </a:p>
          <a:p>
            <a:pPr>
              <a:buNone/>
            </a:pPr>
            <a:endParaRPr lang="en-US" dirty="0" smtClean="0">
              <a:solidFill>
                <a:srgbClr val="000000"/>
              </a:solidFill>
            </a:endParaRPr>
          </a:p>
          <a:p>
            <a:endParaRPr lang="en-US" dirty="0" smtClean="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r>
              <a:rPr lang="en-US" dirty="0" smtClean="0"/>
              <a:t>Economic globalization</a:t>
            </a:r>
            <a:br>
              <a:rPr lang="en-US" dirty="0" smtClean="0"/>
            </a:br>
            <a:endParaRPr lang="en-US" dirty="0"/>
          </a:p>
        </p:txBody>
      </p:sp>
      <p:sp>
        <p:nvSpPr>
          <p:cNvPr id="3" name="Content Placeholder 2"/>
          <p:cNvSpPr>
            <a:spLocks noGrp="1"/>
          </p:cNvSpPr>
          <p:nvPr>
            <p:ph sz="quarter" idx="1"/>
          </p:nvPr>
        </p:nvSpPr>
        <p:spPr>
          <a:xfrm>
            <a:off x="457200" y="2057400"/>
            <a:ext cx="8001000" cy="4800600"/>
          </a:xfrm>
        </p:spPr>
        <p:txBody>
          <a:bodyPr>
            <a:normAutofit/>
          </a:bodyPr>
          <a:lstStyle/>
          <a:p>
            <a:r>
              <a:rPr lang="en-US" dirty="0" smtClean="0">
                <a:solidFill>
                  <a:srgbClr val="000000"/>
                </a:solidFill>
              </a:rPr>
              <a:t>Integration of national economies into the international economy </a:t>
            </a:r>
          </a:p>
          <a:p>
            <a:r>
              <a:rPr lang="en-US" dirty="0" smtClean="0">
                <a:solidFill>
                  <a:srgbClr val="000000"/>
                </a:solidFill>
              </a:rPr>
              <a:t>The increasing reliance of economies on each other</a:t>
            </a:r>
          </a:p>
          <a:p>
            <a:pPr lvl="1"/>
            <a:endParaRPr lang="en-US" dirty="0" smtClean="0">
              <a:solidFill>
                <a:srgbClr val="000000"/>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57200" y="762000"/>
            <a:ext cx="8229600" cy="1066800"/>
          </a:xfrm>
        </p:spPr>
        <p:txBody>
          <a:bodyPr/>
          <a:lstStyle/>
          <a:p>
            <a:pPr eaLnBrk="1" hangingPunct="1"/>
            <a:r>
              <a:rPr lang="en-US" dirty="0" smtClean="0"/>
              <a:t>The Global South</a:t>
            </a:r>
            <a:endParaRPr lang="en-US" dirty="0"/>
          </a:p>
        </p:txBody>
      </p:sp>
      <p:sp>
        <p:nvSpPr>
          <p:cNvPr id="165891" name="Rectangle 3"/>
          <p:cNvSpPr>
            <a:spLocks noGrp="1" noChangeArrowheads="1"/>
          </p:cNvSpPr>
          <p:nvPr>
            <p:ph idx="1"/>
          </p:nvPr>
        </p:nvSpPr>
        <p:spPr>
          <a:xfrm>
            <a:off x="457200" y="1905000"/>
            <a:ext cx="8229600" cy="4325112"/>
          </a:xfrm>
        </p:spPr>
        <p:txBody>
          <a:bodyPr>
            <a:normAutofit/>
          </a:bodyPr>
          <a:lstStyle/>
          <a:p>
            <a:pPr eaLnBrk="1" hangingPunct="1"/>
            <a:endParaRPr lang="en-US" dirty="0" smtClean="0">
              <a:solidFill>
                <a:srgbClr val="000000"/>
              </a:solidFill>
            </a:endParaRPr>
          </a:p>
          <a:p>
            <a:pPr eaLnBrk="1" hangingPunct="1"/>
            <a:r>
              <a:rPr lang="en-US" dirty="0">
                <a:solidFill>
                  <a:srgbClr val="000000"/>
                </a:solidFill>
              </a:rPr>
              <a:t>Third </a:t>
            </a:r>
            <a:r>
              <a:rPr lang="en-US" dirty="0" smtClean="0">
                <a:solidFill>
                  <a:srgbClr val="000000"/>
                </a:solidFill>
              </a:rPr>
              <a:t>World (1</a:t>
            </a:r>
            <a:r>
              <a:rPr lang="en-US" baseline="30000" dirty="0" smtClean="0">
                <a:solidFill>
                  <a:srgbClr val="000000"/>
                </a:solidFill>
              </a:rPr>
              <a:t>st</a:t>
            </a:r>
            <a:r>
              <a:rPr lang="en-US" dirty="0" smtClean="0">
                <a:solidFill>
                  <a:srgbClr val="000000"/>
                </a:solidFill>
              </a:rPr>
              <a:t> 2</a:t>
            </a:r>
            <a:r>
              <a:rPr lang="en-US" baseline="30000" dirty="0" smtClean="0">
                <a:solidFill>
                  <a:srgbClr val="000000"/>
                </a:solidFill>
              </a:rPr>
              <a:t>nd</a:t>
            </a:r>
            <a:r>
              <a:rPr lang="en-US" dirty="0" smtClean="0">
                <a:solidFill>
                  <a:srgbClr val="000000"/>
                </a:solidFill>
              </a:rPr>
              <a:t>)</a:t>
            </a:r>
          </a:p>
          <a:p>
            <a:pPr eaLnBrk="1" hangingPunct="1"/>
            <a:r>
              <a:rPr lang="en-US" dirty="0">
                <a:solidFill>
                  <a:srgbClr val="000000"/>
                </a:solidFill>
              </a:rPr>
              <a:t>South</a:t>
            </a:r>
          </a:p>
          <a:p>
            <a:pPr eaLnBrk="1" hangingPunct="1"/>
            <a:r>
              <a:rPr lang="en-US" dirty="0">
                <a:solidFill>
                  <a:srgbClr val="000000"/>
                </a:solidFill>
              </a:rPr>
              <a:t>Less Developed Country (LDC</a:t>
            </a:r>
            <a:r>
              <a:rPr lang="en-US" dirty="0" smtClean="0">
                <a:solidFill>
                  <a:srgbClr val="000000"/>
                </a:solidFill>
              </a:rPr>
              <a:t>)</a:t>
            </a:r>
          </a:p>
          <a:p>
            <a:pPr eaLnBrk="1" hangingPunct="1"/>
            <a:r>
              <a:rPr lang="en-US" dirty="0" smtClean="0">
                <a:solidFill>
                  <a:srgbClr val="000000"/>
                </a:solidFill>
              </a:rPr>
              <a:t>Undeveloped/underdeveloped </a:t>
            </a:r>
            <a:r>
              <a:rPr lang="en-US" dirty="0">
                <a:solidFill>
                  <a:srgbClr val="000000"/>
                </a:solidFill>
              </a:rPr>
              <a:t>c</a:t>
            </a:r>
            <a:r>
              <a:rPr lang="en-US" dirty="0" smtClean="0">
                <a:solidFill>
                  <a:srgbClr val="000000"/>
                </a:solidFill>
              </a:rPr>
              <a:t>ountry</a:t>
            </a:r>
            <a:endParaRPr lang="en-US" dirty="0">
              <a:solidFill>
                <a:srgbClr val="000000"/>
              </a:solidFill>
            </a:endParaRPr>
          </a:p>
          <a:p>
            <a:pPr eaLnBrk="1" hangingPunct="1"/>
            <a:r>
              <a:rPr lang="en-US" dirty="0">
                <a:solidFill>
                  <a:srgbClr val="000000"/>
                </a:solidFill>
              </a:rPr>
              <a:t>Developing</a:t>
            </a:r>
            <a:r>
              <a:rPr lang="en-US" dirty="0" smtClean="0">
                <a:solidFill>
                  <a:srgbClr val="000000"/>
                </a:solidFill>
              </a:rPr>
              <a:t> country</a:t>
            </a:r>
            <a:endParaRPr lang="en-US" dirty="0">
              <a:solidFill>
                <a:srgbClr val="000000"/>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8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58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58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5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Trade growth</a:t>
            </a:r>
            <a:endParaRPr lang="en-US" dirty="0"/>
          </a:p>
        </p:txBody>
      </p:sp>
      <p:pic>
        <p:nvPicPr>
          <p:cNvPr id="4" name="Picture 3"/>
          <p:cNvPicPr>
            <a:picLocks noChangeAspect="1"/>
          </p:cNvPicPr>
          <p:nvPr/>
        </p:nvPicPr>
        <p:blipFill>
          <a:blip r:embed="rId3"/>
          <a:stretch>
            <a:fillRect/>
          </a:stretch>
        </p:blipFill>
        <p:spPr>
          <a:xfrm>
            <a:off x="-304800" y="457200"/>
            <a:ext cx="9534525" cy="6400800"/>
          </a:xfrm>
          <a:prstGeom prst="rect">
            <a:avLst/>
          </a:prstGeom>
        </p:spPr>
      </p:pic>
      <p:sp>
        <p:nvSpPr>
          <p:cNvPr id="5" name="Content Placeholder 4"/>
          <p:cNvSpPr>
            <a:spLocks noGrp="1"/>
          </p:cNvSpPr>
          <p:nvPr>
            <p:ph idx="1"/>
          </p:nvPr>
        </p:nvSpPr>
        <p:spPr/>
        <p:txBody>
          <a:bodyPr/>
          <a:lstStyle/>
          <a:p>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Economic globalization: </a:t>
            </a:r>
            <a:r>
              <a:rPr lang="en-US" b="1" dirty="0" smtClean="0"/>
              <a:t>benefits</a:t>
            </a:r>
            <a:endParaRPr lang="en-US" b="1" dirty="0"/>
          </a:p>
        </p:txBody>
      </p:sp>
      <p:sp>
        <p:nvSpPr>
          <p:cNvPr id="3" name="Content Placeholder 2"/>
          <p:cNvSpPr>
            <a:spLocks noGrp="1"/>
          </p:cNvSpPr>
          <p:nvPr>
            <p:ph sz="quarter" idx="1"/>
          </p:nvPr>
        </p:nvSpPr>
        <p:spPr>
          <a:xfrm>
            <a:off x="349624" y="2133600"/>
            <a:ext cx="7879976" cy="3992563"/>
          </a:xfrm>
        </p:spPr>
        <p:txBody>
          <a:bodyPr>
            <a:normAutofit/>
          </a:bodyPr>
          <a:lstStyle/>
          <a:p>
            <a:r>
              <a:rPr lang="en-US" dirty="0" smtClean="0">
                <a:solidFill>
                  <a:srgbClr val="000000"/>
                </a:solidFill>
              </a:rPr>
              <a:t>financial</a:t>
            </a:r>
          </a:p>
          <a:p>
            <a:endParaRPr lang="en-US" dirty="0" smtClean="0">
              <a:solidFill>
                <a:srgbClr val="000000"/>
              </a:solidFill>
            </a:endParaRPr>
          </a:p>
          <a:p>
            <a:r>
              <a:rPr lang="en-US" dirty="0" smtClean="0">
                <a:solidFill>
                  <a:srgbClr val="000000"/>
                </a:solidFill>
              </a:rPr>
              <a:t>diplomatic</a:t>
            </a:r>
          </a:p>
          <a:p>
            <a:pPr>
              <a:buNone/>
            </a:pPr>
            <a:endParaRPr lang="en-US" dirty="0" smtClean="0">
              <a:solidFill>
                <a:srgbClr val="000000"/>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Economic globalization: </a:t>
            </a:r>
            <a:r>
              <a:rPr lang="en-US" b="1" dirty="0" smtClean="0"/>
              <a:t>problems</a:t>
            </a:r>
            <a:endParaRPr lang="en-US" b="1" dirty="0"/>
          </a:p>
        </p:txBody>
      </p:sp>
      <p:sp>
        <p:nvSpPr>
          <p:cNvPr id="3" name="Content Placeholder 2"/>
          <p:cNvSpPr>
            <a:spLocks noGrp="1"/>
          </p:cNvSpPr>
          <p:nvPr>
            <p:ph sz="quarter" idx="1"/>
          </p:nvPr>
        </p:nvSpPr>
        <p:spPr>
          <a:xfrm>
            <a:off x="457200" y="2133600"/>
            <a:ext cx="8229600" cy="4440936"/>
          </a:xfrm>
        </p:spPr>
        <p:txBody>
          <a:bodyPr>
            <a:normAutofit/>
          </a:bodyPr>
          <a:lstStyle/>
          <a:p>
            <a:r>
              <a:rPr lang="en-US" dirty="0" smtClean="0"/>
              <a:t>Unequal access</a:t>
            </a:r>
          </a:p>
          <a:p>
            <a:pPr lvl="1"/>
            <a:r>
              <a:rPr lang="en-US" dirty="0" smtClean="0"/>
              <a:t>International, domestic</a:t>
            </a:r>
          </a:p>
          <a:p>
            <a:endParaRPr lang="en-US" dirty="0" smtClean="0"/>
          </a:p>
          <a:p>
            <a:r>
              <a:rPr lang="en-US" dirty="0" smtClean="0"/>
              <a:t>Law</a:t>
            </a:r>
          </a:p>
          <a:p>
            <a:endParaRPr lang="en-US" dirty="0" smtClean="0"/>
          </a:p>
          <a:p>
            <a:pPr lvl="1"/>
            <a:endParaRPr lang="en-US" dirty="0" smtClean="0"/>
          </a:p>
          <a:p>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Technological globalization</a:t>
            </a:r>
            <a:endParaRPr lang="en-US" dirty="0"/>
          </a:p>
        </p:txBody>
      </p:sp>
      <p:sp>
        <p:nvSpPr>
          <p:cNvPr id="3" name="Content Placeholder 2"/>
          <p:cNvSpPr>
            <a:spLocks noGrp="1"/>
          </p:cNvSpPr>
          <p:nvPr>
            <p:ph idx="1"/>
          </p:nvPr>
        </p:nvSpPr>
        <p:spPr>
          <a:xfrm>
            <a:off x="457200" y="1752600"/>
            <a:ext cx="8229600" cy="4821936"/>
          </a:xfrm>
        </p:spPr>
        <p:txBody>
          <a:bodyPr>
            <a:normAutofit/>
          </a:bodyPr>
          <a:lstStyle/>
          <a:p>
            <a:r>
              <a:rPr lang="en-US" dirty="0" smtClean="0">
                <a:solidFill>
                  <a:srgbClr val="000000"/>
                </a:solidFill>
              </a:rPr>
              <a:t>Information, communication and mobilization tools </a:t>
            </a:r>
          </a:p>
          <a:p>
            <a:endParaRPr lang="en-US" dirty="0" smtClean="0">
              <a:solidFill>
                <a:srgbClr val="000000"/>
              </a:solidFill>
            </a:endParaRPr>
          </a:p>
          <a:p>
            <a:r>
              <a:rPr lang="en-US" dirty="0" smtClean="0">
                <a:solidFill>
                  <a:srgbClr val="000000"/>
                </a:solidFill>
              </a:rPr>
              <a:t>But:  uneven access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globalization</a:t>
            </a:r>
            <a:endParaRPr lang="en-US" dirty="0"/>
          </a:p>
        </p:txBody>
      </p:sp>
      <p:sp>
        <p:nvSpPr>
          <p:cNvPr id="3" name="Content Placeholder 2"/>
          <p:cNvSpPr>
            <a:spLocks noGrp="1"/>
          </p:cNvSpPr>
          <p:nvPr>
            <p:ph idx="1"/>
          </p:nvPr>
        </p:nvSpPr>
        <p:spPr/>
        <p:txBody>
          <a:bodyPr>
            <a:normAutofit/>
          </a:bodyPr>
          <a:lstStyle/>
          <a:p>
            <a:r>
              <a:rPr lang="en-US" dirty="0" smtClean="0">
                <a:solidFill>
                  <a:srgbClr val="000000"/>
                </a:solidFill>
              </a:rPr>
              <a:t>The erosion of the modern nation state</a:t>
            </a:r>
          </a:p>
          <a:p>
            <a:r>
              <a:rPr lang="en-US" dirty="0" smtClean="0">
                <a:solidFill>
                  <a:srgbClr val="000000"/>
                </a:solidFill>
              </a:rPr>
              <a:t> increased political integration and power of non-state actors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066800"/>
          </a:xfrm>
        </p:spPr>
        <p:txBody>
          <a:bodyPr/>
          <a:lstStyle/>
          <a:p>
            <a:r>
              <a:rPr lang="en-US" dirty="0" smtClean="0"/>
              <a:t>Combine these = cultural</a:t>
            </a:r>
            <a:endParaRPr lang="en-US" dirty="0"/>
          </a:p>
        </p:txBody>
      </p:sp>
      <p:sp>
        <p:nvSpPr>
          <p:cNvPr id="3" name="Content Placeholder 2"/>
          <p:cNvSpPr>
            <a:spLocks noGrp="1"/>
          </p:cNvSpPr>
          <p:nvPr>
            <p:ph idx="1"/>
          </p:nvPr>
        </p:nvSpPr>
        <p:spPr>
          <a:xfrm>
            <a:off x="-76200" y="1295400"/>
            <a:ext cx="8229600" cy="4821936"/>
          </a:xfrm>
        </p:spPr>
        <p:txBody>
          <a:bodyPr>
            <a:normAutofit/>
          </a:bodyPr>
          <a:lstStyle/>
          <a:p>
            <a:endParaRPr lang="en-US" dirty="0" smtClean="0">
              <a:solidFill>
                <a:srgbClr val="000000"/>
              </a:solidFill>
            </a:endParaRPr>
          </a:p>
          <a:p>
            <a:r>
              <a:rPr lang="en-US" dirty="0" smtClean="0">
                <a:solidFill>
                  <a:srgbClr val="000000"/>
                </a:solidFill>
              </a:rPr>
              <a:t>Econ globalization</a:t>
            </a:r>
          </a:p>
          <a:p>
            <a:pPr lvl="1">
              <a:buNone/>
            </a:pPr>
            <a:r>
              <a:rPr lang="en-US" dirty="0" smtClean="0">
                <a:solidFill>
                  <a:srgbClr val="000000"/>
                </a:solidFill>
              </a:rPr>
              <a:t>            +</a:t>
            </a:r>
          </a:p>
          <a:p>
            <a:r>
              <a:rPr lang="en-US" dirty="0" smtClean="0">
                <a:solidFill>
                  <a:srgbClr val="000000"/>
                </a:solidFill>
              </a:rPr>
              <a:t>Tech globalization</a:t>
            </a:r>
          </a:p>
          <a:p>
            <a:pPr lvl="1">
              <a:buNone/>
            </a:pPr>
            <a:r>
              <a:rPr lang="en-US" dirty="0" smtClean="0">
                <a:solidFill>
                  <a:srgbClr val="000000"/>
                </a:solidFill>
              </a:rPr>
              <a:t>            +</a:t>
            </a:r>
          </a:p>
          <a:p>
            <a:r>
              <a:rPr lang="en-US" dirty="0" smtClean="0">
                <a:solidFill>
                  <a:srgbClr val="000000"/>
                </a:solidFill>
              </a:rPr>
              <a:t>Political globalization  </a:t>
            </a:r>
          </a:p>
          <a:p>
            <a:pPr lvl="1">
              <a:buNone/>
            </a:pPr>
            <a:r>
              <a:rPr lang="en-US" dirty="0" smtClean="0"/>
              <a:t>           =</a:t>
            </a:r>
          </a:p>
          <a:p>
            <a:r>
              <a:rPr lang="en-US" dirty="0" smtClean="0"/>
              <a:t> cultural spill over</a:t>
            </a:r>
            <a:endParaRPr lang="en-US" dirty="0"/>
          </a:p>
        </p:txBody>
      </p:sp>
      <p:pic>
        <p:nvPicPr>
          <p:cNvPr id="4" name="Picture 3" descr="dudecigphone.jpg"/>
          <p:cNvPicPr>
            <a:picLocks noChangeAspect="1"/>
          </p:cNvPicPr>
          <p:nvPr/>
        </p:nvPicPr>
        <p:blipFill>
          <a:blip r:embed="rId3"/>
          <a:stretch>
            <a:fillRect/>
          </a:stretch>
        </p:blipFill>
        <p:spPr>
          <a:xfrm>
            <a:off x="3962400" y="1143000"/>
            <a:ext cx="4038600" cy="5661589"/>
          </a:xfrm>
          <a:prstGeom prst="rect">
            <a:avLst/>
          </a:prstGeom>
        </p:spPr>
      </p:pic>
      <p:pic>
        <p:nvPicPr>
          <p:cNvPr id="5" name="Content Placeholder 3" descr="godscrazy.jpg"/>
          <p:cNvPicPr>
            <a:picLocks noChangeAspect="1"/>
          </p:cNvPicPr>
          <p:nvPr/>
        </p:nvPicPr>
        <p:blipFill>
          <a:blip r:embed="rId4"/>
          <a:stretch>
            <a:fillRect/>
          </a:stretch>
        </p:blipFill>
        <p:spPr>
          <a:xfrm>
            <a:off x="6096000" y="4720590"/>
            <a:ext cx="3429000" cy="2366010"/>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globalization: benefits</a:t>
            </a:r>
            <a:endParaRPr lang="en-US" dirty="0"/>
          </a:p>
        </p:txBody>
      </p:sp>
      <p:sp>
        <p:nvSpPr>
          <p:cNvPr id="3" name="Content Placeholder 2"/>
          <p:cNvSpPr>
            <a:spLocks noGrp="1"/>
          </p:cNvSpPr>
          <p:nvPr>
            <p:ph idx="1"/>
          </p:nvPr>
        </p:nvSpPr>
        <p:spPr/>
        <p:txBody>
          <a:bodyPr/>
          <a:lstStyle/>
          <a:p>
            <a:endParaRPr lang="en-US" dirty="0" smtClean="0"/>
          </a:p>
          <a:p>
            <a:r>
              <a:rPr lang="en-US" dirty="0" smtClean="0"/>
              <a:t>Global cosmopolitanism</a:t>
            </a:r>
          </a:p>
          <a:p>
            <a:r>
              <a:rPr lang="en-US" dirty="0" smtClean="0"/>
              <a:t>Global civil society, democracy</a:t>
            </a:r>
          </a:p>
          <a:p>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Cultural globalization: problems</a:t>
            </a:r>
            <a:endParaRPr lang="en-US" dirty="0"/>
          </a:p>
        </p:txBody>
      </p:sp>
      <p:sp>
        <p:nvSpPr>
          <p:cNvPr id="5" name="Content Placeholder 4"/>
          <p:cNvSpPr>
            <a:spLocks noGrp="1"/>
          </p:cNvSpPr>
          <p:nvPr>
            <p:ph sz="half" idx="2"/>
          </p:nvPr>
        </p:nvSpPr>
        <p:spPr>
          <a:xfrm>
            <a:off x="304800" y="1524000"/>
            <a:ext cx="8382000" cy="4953000"/>
          </a:xfrm>
        </p:spPr>
        <p:txBody>
          <a:bodyPr>
            <a:noAutofit/>
          </a:bodyPr>
          <a:lstStyle/>
          <a:p>
            <a:endParaRPr lang="en-US" sz="2600" dirty="0" smtClean="0">
              <a:solidFill>
                <a:srgbClr val="000000"/>
              </a:solidFill>
            </a:endParaRPr>
          </a:p>
          <a:p>
            <a:r>
              <a:rPr lang="en-US" sz="2600" dirty="0" smtClean="0">
                <a:solidFill>
                  <a:srgbClr val="000000"/>
                </a:solidFill>
              </a:rPr>
              <a:t>1) the “Western curse,” Westernization</a:t>
            </a:r>
          </a:p>
          <a:p>
            <a:endParaRPr lang="en-US" sz="2600" dirty="0" smtClean="0">
              <a:solidFill>
                <a:srgbClr val="000000"/>
              </a:solidFill>
            </a:endParaRPr>
          </a:p>
          <a:p>
            <a:r>
              <a:rPr lang="en-US" sz="2600" dirty="0" smtClean="0">
                <a:solidFill>
                  <a:srgbClr val="000000"/>
                </a:solidFill>
              </a:rPr>
              <a:t>2) “Death” of a culture, replacement with a “global culture”</a:t>
            </a:r>
          </a:p>
          <a:p>
            <a:endParaRPr lang="en-US" sz="2600" dirty="0" smtClean="0">
              <a:solidFill>
                <a:srgbClr val="000000"/>
              </a:solidFill>
            </a:endParaRPr>
          </a:p>
          <a:p>
            <a:r>
              <a:rPr lang="en-US" sz="2600" dirty="0" smtClean="0">
                <a:solidFill>
                  <a:srgbClr val="000000"/>
                </a:solidFill>
              </a:rPr>
              <a:t>3) cultural snapback</a:t>
            </a:r>
          </a:p>
          <a:p>
            <a:pPr>
              <a:buNone/>
            </a:pPr>
            <a:endParaRPr lang="en-US" sz="2600" dirty="0">
              <a:solidFill>
                <a:srgbClr val="000000"/>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globalization and wealth</a:t>
            </a:r>
            <a:endParaRPr lang="en-US" dirty="0"/>
          </a:p>
        </p:txBody>
      </p:sp>
      <p:sp>
        <p:nvSpPr>
          <p:cNvPr id="3" name="Content Placeholder 2"/>
          <p:cNvSpPr>
            <a:spLocks noGrp="1"/>
          </p:cNvSpPr>
          <p:nvPr>
            <p:ph sz="quarter" idx="1"/>
          </p:nvPr>
        </p:nvSpPr>
        <p:spPr/>
        <p:txBody>
          <a:bodyPr/>
          <a:lstStyle/>
          <a:p>
            <a:r>
              <a:rPr lang="en-US" dirty="0" smtClean="0"/>
              <a:t>globalization as a positive</a:t>
            </a:r>
          </a:p>
          <a:p>
            <a:pPr lvl="1"/>
            <a:r>
              <a:rPr lang="en-US" dirty="0" smtClean="0"/>
              <a:t>Dollar and </a:t>
            </a:r>
            <a:r>
              <a:rPr lang="en-US" dirty="0" err="1" smtClean="0"/>
              <a:t>Kraay’s</a:t>
            </a:r>
            <a:r>
              <a:rPr lang="en-US" dirty="0" smtClean="0"/>
              <a:t> study</a:t>
            </a:r>
          </a:p>
          <a:p>
            <a:pPr lvl="1"/>
            <a:endParaRPr lang="en-US" dirty="0" smtClean="0"/>
          </a:p>
          <a:p>
            <a:r>
              <a:rPr lang="en-US" dirty="0" smtClean="0"/>
              <a:t>1) is globalization beneficial?</a:t>
            </a:r>
          </a:p>
          <a:p>
            <a:r>
              <a:rPr lang="en-US" dirty="0" smtClean="0"/>
              <a:t>2) Does it only benefit some?</a:t>
            </a:r>
          </a:p>
          <a:p>
            <a:pPr lvl="1"/>
            <a:r>
              <a:rPr lang="en-US" dirty="0" smtClean="0"/>
              <a:t>Internationally and domestically</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645152"/>
            <a:ext cx="8229600" cy="2212848"/>
          </a:xfrm>
        </p:spPr>
        <p:txBody>
          <a:bodyPr>
            <a:normAutofit/>
          </a:bodyPr>
          <a:lstStyle/>
          <a:p>
            <a:r>
              <a:rPr lang="en-US" sz="2800" dirty="0" smtClean="0">
                <a:solidFill>
                  <a:srgbClr val="000000"/>
                </a:solidFill>
              </a:rPr>
              <a:t># in extreme poverty fallen </a:t>
            </a:r>
            <a:br>
              <a:rPr lang="en-US" sz="2800" dirty="0" smtClean="0">
                <a:solidFill>
                  <a:srgbClr val="000000"/>
                </a:solidFill>
              </a:rPr>
            </a:br>
            <a:r>
              <a:rPr lang="en-US" sz="2800" dirty="0" smtClean="0">
                <a:solidFill>
                  <a:srgbClr val="000000"/>
                </a:solidFill>
              </a:rPr>
              <a:t>29% 1990   to   18% 2004 </a:t>
            </a:r>
            <a:br>
              <a:rPr lang="en-US" sz="2800" dirty="0" smtClean="0">
                <a:solidFill>
                  <a:srgbClr val="000000"/>
                </a:solidFill>
              </a:rPr>
            </a:br>
            <a:r>
              <a:rPr lang="en-US" sz="2800" dirty="0" smtClean="0">
                <a:solidFill>
                  <a:srgbClr val="000000"/>
                </a:solidFill>
              </a:rPr>
              <a:t> + better infant mortality, education</a:t>
            </a:r>
            <a:br>
              <a:rPr lang="en-US" sz="2800" dirty="0" smtClean="0">
                <a:solidFill>
                  <a:srgbClr val="000000"/>
                </a:solidFill>
              </a:rPr>
            </a:br>
            <a:endParaRPr lang="en-US" sz="2800" dirty="0"/>
          </a:p>
        </p:txBody>
      </p:sp>
      <p:pic>
        <p:nvPicPr>
          <p:cNvPr id="4" name="Content Placeholder 3" descr="9a07f2.gif"/>
          <p:cNvPicPr>
            <a:picLocks noGrp="1" noChangeAspect="1"/>
          </p:cNvPicPr>
          <p:nvPr>
            <p:ph sz="quarter" idx="4294967295"/>
          </p:nvPr>
        </p:nvPicPr>
        <p:blipFill>
          <a:blip r:embed="rId3"/>
          <a:stretch>
            <a:fillRect/>
          </a:stretch>
        </p:blipFill>
        <p:spPr>
          <a:xfrm>
            <a:off x="0" y="152400"/>
            <a:ext cx="7158038" cy="4419600"/>
          </a:xfr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smtClean="0"/>
              <a:t>Measuring economic problems</a:t>
            </a:r>
            <a:endParaRPr lang="en-US" dirty="0"/>
          </a:p>
        </p:txBody>
      </p:sp>
      <p:sp>
        <p:nvSpPr>
          <p:cNvPr id="3" name="Content Placeholder 2"/>
          <p:cNvSpPr>
            <a:spLocks noGrp="1"/>
          </p:cNvSpPr>
          <p:nvPr>
            <p:ph idx="1"/>
          </p:nvPr>
        </p:nvSpPr>
        <p:spPr>
          <a:xfrm>
            <a:off x="457200" y="2133600"/>
            <a:ext cx="8229600" cy="4440936"/>
          </a:xfrm>
        </p:spPr>
        <p:txBody>
          <a:bodyPr>
            <a:normAutofit/>
          </a:bodyPr>
          <a:lstStyle/>
          <a:p>
            <a:r>
              <a:rPr lang="en-US" dirty="0" smtClean="0">
                <a:solidFill>
                  <a:srgbClr val="000000"/>
                </a:solidFill>
              </a:rPr>
              <a:t>HDI</a:t>
            </a:r>
          </a:p>
          <a:p>
            <a:r>
              <a:rPr lang="en-US" dirty="0" smtClean="0">
                <a:solidFill>
                  <a:srgbClr val="000000"/>
                </a:solidFill>
              </a:rPr>
              <a:t>GNI </a:t>
            </a:r>
          </a:p>
          <a:p>
            <a:r>
              <a:rPr lang="en-US" dirty="0" smtClean="0">
                <a:solidFill>
                  <a:srgbClr val="000000"/>
                </a:solidFill>
              </a:rPr>
              <a:t>GDP</a:t>
            </a:r>
          </a:p>
          <a:p>
            <a:r>
              <a:rPr lang="en-US" dirty="0" smtClean="0">
                <a:solidFill>
                  <a:srgbClr val="000000"/>
                </a:solidFill>
              </a:rPr>
              <a:t>GINI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066800"/>
          </a:xfrm>
        </p:spPr>
        <p:txBody>
          <a:bodyPr/>
          <a:lstStyle/>
          <a:p>
            <a:r>
              <a:rPr lang="en-US" dirty="0" smtClean="0"/>
              <a:t>global</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0" y="1371600"/>
            <a:ext cx="8619002" cy="5105400"/>
          </a:xfrm>
          <a:prstGeom prst="rect">
            <a:avLst/>
          </a:prstGeom>
        </p:spPr>
      </p:pic>
    </p:spTree>
  </p:cSld>
  <p:clrMapOvr>
    <a:masterClrMapping/>
  </p:clrMapOvr>
  <p:transition xmlns:p14="http://schemas.microsoft.com/office/powerpoint/2010/mai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Reject </a:t>
            </a:r>
            <a:r>
              <a:rPr lang="en-US" dirty="0" smtClean="0">
                <a:sym typeface="Wingdings"/>
              </a:rPr>
              <a:t>inequality</a:t>
            </a:r>
            <a:endParaRPr lang="en-US" dirty="0"/>
          </a:p>
        </p:txBody>
      </p:sp>
      <p:sp>
        <p:nvSpPr>
          <p:cNvPr id="3" name="Content Placeholder 2"/>
          <p:cNvSpPr>
            <a:spLocks noGrp="1"/>
          </p:cNvSpPr>
          <p:nvPr>
            <p:ph sz="quarter" idx="1"/>
          </p:nvPr>
        </p:nvSpPr>
        <p:spPr/>
        <p:txBody>
          <a:bodyPr/>
          <a:lstStyle/>
          <a:p>
            <a:r>
              <a:rPr lang="en-US" dirty="0" smtClean="0">
                <a:solidFill>
                  <a:srgbClr val="000000"/>
                </a:solidFill>
                <a:sym typeface="Wingdings"/>
              </a:rPr>
              <a:t> </a:t>
            </a:r>
            <a:r>
              <a:rPr lang="en-US" dirty="0" smtClean="0">
                <a:solidFill>
                  <a:srgbClr val="000000"/>
                </a:solidFill>
              </a:rPr>
              <a:t>trend </a:t>
            </a:r>
            <a:r>
              <a:rPr lang="en-US" dirty="0" err="1" smtClean="0">
                <a:solidFill>
                  <a:srgbClr val="000000"/>
                </a:solidFill>
                <a:sym typeface="Wingdings"/>
              </a:rPr>
              <a:t></a:t>
            </a:r>
            <a:r>
              <a:rPr lang="en-US" dirty="0" smtClean="0">
                <a:solidFill>
                  <a:srgbClr val="000000"/>
                </a:solidFill>
                <a:sym typeface="Wingdings"/>
              </a:rPr>
              <a:t> inequality a lot older than modern (rapid) globalization.  Peaked in ’75. </a:t>
            </a:r>
          </a:p>
          <a:p>
            <a:pPr lvl="1"/>
            <a:r>
              <a:rPr lang="en-US" dirty="0" smtClean="0">
                <a:solidFill>
                  <a:srgbClr val="000000"/>
                </a:solidFill>
                <a:sym typeface="Wingdings"/>
              </a:rPr>
              <a:t> Is actually stable or maybe even </a:t>
            </a:r>
            <a:r>
              <a:rPr lang="en-US" i="1" dirty="0" smtClean="0">
                <a:solidFill>
                  <a:srgbClr val="000000"/>
                </a:solidFill>
                <a:sym typeface="Wingdings"/>
              </a:rPr>
              <a:t>declining</a:t>
            </a:r>
            <a:r>
              <a:rPr lang="en-US" dirty="0" smtClean="0">
                <a:solidFill>
                  <a:srgbClr val="000000"/>
                </a:solidFill>
                <a:sym typeface="Wingdings"/>
              </a:rPr>
              <a:t> since.</a:t>
            </a:r>
          </a:p>
          <a:p>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a:bodyPr>
          <a:lstStyle/>
          <a:p>
            <a:r>
              <a:rPr lang="en-US" dirty="0" smtClean="0"/>
              <a:t>inequality?</a:t>
            </a:r>
            <a:endParaRPr lang="en-US" dirty="0"/>
          </a:p>
        </p:txBody>
      </p:sp>
      <p:sp>
        <p:nvSpPr>
          <p:cNvPr id="3" name="Content Placeholder 2"/>
          <p:cNvSpPr>
            <a:spLocks noGrp="1"/>
          </p:cNvSpPr>
          <p:nvPr>
            <p:ph sz="quarter" idx="1"/>
          </p:nvPr>
        </p:nvSpPr>
        <p:spPr>
          <a:xfrm>
            <a:off x="372034" y="2255837"/>
            <a:ext cx="3895166" cy="4525963"/>
          </a:xfrm>
        </p:spPr>
        <p:txBody>
          <a:bodyPr>
            <a:normAutofit/>
          </a:bodyPr>
          <a:lstStyle/>
          <a:p>
            <a:r>
              <a:rPr lang="en-US" u="sng" dirty="0" smtClean="0">
                <a:solidFill>
                  <a:srgbClr val="000000"/>
                </a:solidFill>
              </a:rPr>
              <a:t>Kuznets Curve</a:t>
            </a:r>
            <a:r>
              <a:rPr lang="en-US" dirty="0" smtClean="0">
                <a:solidFill>
                  <a:srgbClr val="000000"/>
                </a:solidFill>
              </a:rPr>
              <a:t>:</a:t>
            </a:r>
          </a:p>
          <a:p>
            <a:r>
              <a:rPr lang="en-US" dirty="0" smtClean="0">
                <a:solidFill>
                  <a:srgbClr val="000000"/>
                </a:solidFill>
              </a:rPr>
              <a:t>Economic inequality increases over time during industrialization, rapid growth but then levels back out again</a:t>
            </a:r>
            <a:endParaRPr lang="en-US" dirty="0">
              <a:solidFill>
                <a:srgbClr val="000000"/>
              </a:solidFill>
            </a:endParaRPr>
          </a:p>
        </p:txBody>
      </p:sp>
      <p:pic>
        <p:nvPicPr>
          <p:cNvPr id="13" name="Content Placeholder 12" descr="kuznets_curve-income-per-capita-and-inequality.png"/>
          <p:cNvPicPr>
            <a:picLocks noGrp="1" noChangeAspect="1"/>
          </p:cNvPicPr>
          <p:nvPr>
            <p:ph sz="quarter" idx="2"/>
          </p:nvPr>
        </p:nvPicPr>
        <p:blipFill>
          <a:blip r:embed="rId3"/>
          <a:srcRect t="-45784" b="-45784"/>
          <a:stretch>
            <a:fillRect/>
          </a:stretch>
        </p:blipFill>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Francis Fukuyama: the end of history </a:t>
            </a:r>
            <a:br>
              <a:rPr lang="en-US" dirty="0" smtClean="0"/>
            </a:br>
            <a:endParaRPr lang="en-US" dirty="0"/>
          </a:p>
        </p:txBody>
      </p:sp>
      <p:sp>
        <p:nvSpPr>
          <p:cNvPr id="3" name="Content Placeholder 2"/>
          <p:cNvSpPr>
            <a:spLocks noGrp="1"/>
          </p:cNvSpPr>
          <p:nvPr>
            <p:ph sz="quarter" idx="1"/>
          </p:nvPr>
        </p:nvSpPr>
        <p:spPr>
          <a:xfrm>
            <a:off x="612648" y="2133600"/>
            <a:ext cx="8153400" cy="4495800"/>
          </a:xfrm>
        </p:spPr>
        <p:txBody>
          <a:bodyPr>
            <a:normAutofit/>
          </a:bodyPr>
          <a:lstStyle/>
          <a:p>
            <a:endParaRPr lang="en-US" dirty="0" smtClean="0"/>
          </a:p>
          <a:p>
            <a:r>
              <a:rPr lang="en-US" dirty="0" smtClean="0"/>
              <a:t>Globalization spreads Western liberalism: </a:t>
            </a:r>
          </a:p>
          <a:p>
            <a:pPr lvl="1"/>
            <a:r>
              <a:rPr lang="en-US" dirty="0" smtClean="0"/>
              <a:t>Political and economic systems</a:t>
            </a:r>
          </a:p>
          <a:p>
            <a:r>
              <a:rPr lang="en-US" dirty="0" smtClean="0"/>
              <a:t>Result:  peace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a:bodyPr>
          <a:lstStyle/>
          <a:p>
            <a:r>
              <a:rPr lang="en-US" i="1" dirty="0" smtClean="0"/>
              <a:t>Huntington: Clash of Civilizations</a:t>
            </a:r>
            <a:endParaRPr lang="en-US" dirty="0"/>
          </a:p>
        </p:txBody>
      </p:sp>
      <p:sp>
        <p:nvSpPr>
          <p:cNvPr id="3" name="Content Placeholder 2"/>
          <p:cNvSpPr>
            <a:spLocks noGrp="1"/>
          </p:cNvSpPr>
          <p:nvPr>
            <p:ph idx="1"/>
          </p:nvPr>
        </p:nvSpPr>
        <p:spPr>
          <a:xfrm>
            <a:off x="457200" y="2362200"/>
            <a:ext cx="8229600" cy="3763963"/>
          </a:xfrm>
        </p:spPr>
        <p:txBody>
          <a:bodyPr>
            <a:normAutofit/>
          </a:bodyPr>
          <a:lstStyle/>
          <a:p>
            <a:r>
              <a:rPr lang="en-US" dirty="0" smtClean="0"/>
              <a:t>globalization separates people from local identities</a:t>
            </a:r>
          </a:p>
          <a:p>
            <a:r>
              <a:rPr lang="en-US" dirty="0" smtClean="0"/>
              <a:t>Creates “civilization-consciousness” </a:t>
            </a:r>
          </a:p>
          <a:p>
            <a:endParaRPr lang="en-US" dirty="0" smtClean="0"/>
          </a:p>
          <a:p>
            <a:r>
              <a:rPr lang="en-US" dirty="0" smtClean="0"/>
              <a:t>Result: Increased </a:t>
            </a:r>
            <a:r>
              <a:rPr lang="en-US" dirty="0" err="1" smtClean="0"/>
              <a:t>civilizational</a:t>
            </a:r>
            <a:r>
              <a:rPr lang="en-US" dirty="0" smtClean="0"/>
              <a:t> conflict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Hoffman</a:t>
            </a:r>
            <a:endParaRPr lang="en-US" dirty="0"/>
          </a:p>
        </p:txBody>
      </p:sp>
      <p:sp>
        <p:nvSpPr>
          <p:cNvPr id="3" name="Content Placeholder 2"/>
          <p:cNvSpPr>
            <a:spLocks noGrp="1"/>
          </p:cNvSpPr>
          <p:nvPr>
            <p:ph idx="1"/>
          </p:nvPr>
        </p:nvSpPr>
        <p:spPr/>
        <p:txBody>
          <a:bodyPr/>
          <a:lstStyle/>
          <a:p>
            <a:r>
              <a:rPr lang="en-US" dirty="0" smtClean="0"/>
              <a:t>Some reduction of interstate conflict</a:t>
            </a:r>
          </a:p>
          <a:p>
            <a:r>
              <a:rPr lang="en-US" dirty="0" smtClean="0"/>
              <a:t>Increases in non-state conflict</a:t>
            </a:r>
          </a:p>
          <a:p>
            <a:pPr lvl="1"/>
            <a:r>
              <a:rPr lang="en-US" dirty="0" smtClean="0"/>
              <a:t>Reasons for terrorism</a:t>
            </a:r>
          </a:p>
          <a:p>
            <a:pPr lvl="1"/>
            <a:r>
              <a:rPr lang="en-US" dirty="0" smtClean="0"/>
              <a:t>Tools of terrorism</a:t>
            </a:r>
            <a:endParaRPr lang="en-US" dirty="0"/>
          </a:p>
        </p:txBody>
      </p:sp>
    </p:spTree>
  </p:cSld>
  <p:clrMapOvr>
    <a:masterClrMapping/>
  </p:clrMapOvr>
  <p:transition xmlns:p14="http://schemas.microsoft.com/office/powerpoint/2010/mai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991CB"/>
          </a:solidFill>
        </p:spPr>
        <p:txBody>
          <a:bodyPr/>
          <a:lstStyle/>
          <a:p>
            <a:r>
              <a:rPr lang="en-US" dirty="0" smtClean="0"/>
              <a:t>2)  Who has it right?</a:t>
            </a:r>
            <a:endParaRPr lang="en-US" dirty="0"/>
          </a:p>
        </p:txBody>
      </p:sp>
      <p:sp>
        <p:nvSpPr>
          <p:cNvPr id="3" name="Content Placeholder 2"/>
          <p:cNvSpPr>
            <a:spLocks noGrp="1"/>
          </p:cNvSpPr>
          <p:nvPr>
            <p:ph idx="1"/>
          </p:nvPr>
        </p:nvSpPr>
        <p:spPr/>
        <p:txBody>
          <a:bodyPr/>
          <a:lstStyle/>
          <a:p>
            <a:r>
              <a:rPr lang="en-US" dirty="0" smtClean="0"/>
              <a:t>Of the three: Huntington, Fukuyama, and Hoffman, who do you think is the </a:t>
            </a:r>
            <a:r>
              <a:rPr lang="en-US" i="1" dirty="0" smtClean="0"/>
              <a:t>most</a:t>
            </a:r>
            <a:r>
              <a:rPr lang="en-US" dirty="0" smtClean="0"/>
              <a:t> correct?</a:t>
            </a:r>
            <a:endParaRPr lang="en-US" dirty="0"/>
          </a:p>
        </p:txBody>
      </p:sp>
    </p:spTree>
  </p:cSld>
  <p:clrMapOvr>
    <a:masterClrMapping/>
  </p:clrMapOvr>
  <p:transition xmlns:p14="http://schemas.microsoft.com/office/powerpoint/2010/mai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Rights</a:t>
            </a:r>
            <a:endParaRPr lang="en-US" dirty="0"/>
          </a:p>
        </p:txBody>
      </p:sp>
      <p:sp>
        <p:nvSpPr>
          <p:cNvPr id="3" name="Content Placeholder 2"/>
          <p:cNvSpPr>
            <a:spLocks noGrp="1"/>
          </p:cNvSpPr>
          <p:nvPr>
            <p:ph idx="1"/>
          </p:nvPr>
        </p:nvSpPr>
        <p:spPr/>
        <p:txBody>
          <a:bodyPr/>
          <a:lstStyle/>
          <a:p>
            <a:r>
              <a:rPr lang="en-US" dirty="0" smtClean="0"/>
              <a:t>Political and social entitlements recognized by international law</a:t>
            </a:r>
          </a:p>
          <a:p>
            <a:r>
              <a:rPr lang="en-US" i="1" dirty="0" smtClean="0"/>
              <a:t>minimal standards</a:t>
            </a:r>
            <a:r>
              <a:rPr lang="en-US" dirty="0" smtClean="0"/>
              <a:t> of human treatment</a:t>
            </a:r>
          </a:p>
          <a:p>
            <a:r>
              <a:rPr lang="en-US" dirty="0" smtClean="0"/>
              <a:t>Prohibitions on state abuse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Human rights law</a:t>
            </a:r>
            <a:endParaRPr lang="en-US" dirty="0"/>
          </a:p>
        </p:txBody>
      </p:sp>
      <p:sp>
        <p:nvSpPr>
          <p:cNvPr id="3" name="Content Placeholder 2"/>
          <p:cNvSpPr>
            <a:spLocks noGrp="1"/>
          </p:cNvSpPr>
          <p:nvPr>
            <p:ph idx="1"/>
          </p:nvPr>
        </p:nvSpPr>
        <p:spPr>
          <a:xfrm>
            <a:off x="457200" y="1752600"/>
            <a:ext cx="8229600" cy="4821936"/>
          </a:xfrm>
        </p:spPr>
        <p:txBody>
          <a:bodyPr>
            <a:normAutofit/>
          </a:bodyPr>
          <a:lstStyle/>
          <a:p>
            <a:r>
              <a:rPr lang="en-US" dirty="0" smtClean="0"/>
              <a:t>Is a form of public international law, norms</a:t>
            </a:r>
          </a:p>
          <a:p>
            <a:r>
              <a:rPr lang="en-US" dirty="0" smtClean="0"/>
              <a:t>Same sources</a:t>
            </a:r>
          </a:p>
          <a:p>
            <a:pPr lvl="1"/>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HR law: post WWII</a:t>
            </a:r>
            <a:endParaRPr lang="en-US" dirty="0"/>
          </a:p>
        </p:txBody>
      </p:sp>
      <p:sp>
        <p:nvSpPr>
          <p:cNvPr id="3" name="Content Placeholder 2"/>
          <p:cNvSpPr>
            <a:spLocks noGrp="1"/>
          </p:cNvSpPr>
          <p:nvPr>
            <p:ph idx="1"/>
          </p:nvPr>
        </p:nvSpPr>
        <p:spPr/>
        <p:txBody>
          <a:bodyPr/>
          <a:lstStyle/>
          <a:p>
            <a:endParaRPr lang="en-US" dirty="0" smtClean="0"/>
          </a:p>
          <a:p>
            <a:r>
              <a:rPr lang="en-US" dirty="0" smtClean="0"/>
              <a:t>UDHR: 1948</a:t>
            </a:r>
          </a:p>
          <a:p>
            <a:pPr lvl="1"/>
            <a:r>
              <a:rPr lang="en-US" dirty="0" smtClean="0"/>
              <a:t>Civil and political</a:t>
            </a:r>
          </a:p>
          <a:p>
            <a:pPr lvl="1"/>
            <a:r>
              <a:rPr lang="en-US" dirty="0" smtClean="0"/>
              <a:t>Economic and social</a:t>
            </a:r>
          </a:p>
          <a:p>
            <a:pPr lvl="1"/>
            <a:endParaRPr lang="en-US" dirty="0" smtClean="0"/>
          </a:p>
          <a:p>
            <a:pPr lvl="1"/>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The Brandt Line</a:t>
            </a:r>
            <a:endParaRPr lang="en-US" dirty="0"/>
          </a:p>
        </p:txBody>
      </p:sp>
      <p:pic>
        <p:nvPicPr>
          <p:cNvPr id="5" name="Content Placeholder 4" descr="rich_north_poor_south.jpg"/>
          <p:cNvPicPr>
            <a:picLocks noGrp="1" noChangeAspect="1"/>
          </p:cNvPicPr>
          <p:nvPr>
            <p:ph idx="1"/>
          </p:nvPr>
        </p:nvPicPr>
        <p:blipFill>
          <a:blip r:embed="rId3"/>
          <a:stretch>
            <a:fillRect/>
          </a:stretch>
        </p:blipFill>
        <p:spPr>
          <a:xfrm>
            <a:off x="457200" y="1600200"/>
            <a:ext cx="7285958" cy="4257081"/>
          </a:xfr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major human rights debates</a:t>
            </a:r>
            <a:endParaRPr lang="en-US" dirty="0"/>
          </a:p>
        </p:txBody>
      </p:sp>
      <p:sp>
        <p:nvSpPr>
          <p:cNvPr id="3" name="Content Placeholder 2"/>
          <p:cNvSpPr>
            <a:spLocks noGrp="1"/>
          </p:cNvSpPr>
          <p:nvPr>
            <p:ph idx="1"/>
          </p:nvPr>
        </p:nvSpPr>
        <p:spPr/>
        <p:txBody>
          <a:bodyPr/>
          <a:lstStyle/>
          <a:p>
            <a:r>
              <a:rPr lang="en-US" dirty="0" smtClean="0"/>
              <a:t>1) What is a right?</a:t>
            </a:r>
          </a:p>
          <a:p>
            <a:r>
              <a:rPr lang="en-US" dirty="0" smtClean="0"/>
              <a:t>2) Who has human rights?</a:t>
            </a:r>
          </a:p>
          <a:p>
            <a:r>
              <a:rPr lang="en-US" dirty="0" smtClean="0"/>
              <a:t>3) Who has the job to protect human rights?</a:t>
            </a: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r>
              <a:rPr lang="en-US" dirty="0" smtClean="0"/>
              <a:t>Universal Declaration of Human Rights</a:t>
            </a:r>
            <a:br>
              <a:rPr lang="en-US" dirty="0" smtClean="0"/>
            </a:br>
            <a:endParaRPr lang="en-US" dirty="0"/>
          </a:p>
        </p:txBody>
      </p:sp>
      <p:sp>
        <p:nvSpPr>
          <p:cNvPr id="3" name="Content Placeholder 2"/>
          <p:cNvSpPr>
            <a:spLocks noGrp="1"/>
          </p:cNvSpPr>
          <p:nvPr>
            <p:ph idx="1"/>
          </p:nvPr>
        </p:nvSpPr>
        <p:spPr>
          <a:xfrm>
            <a:off x="457200" y="2057400"/>
            <a:ext cx="8229600" cy="4517136"/>
          </a:xfrm>
        </p:spPr>
        <p:txBody>
          <a:bodyPr>
            <a:normAutofit/>
          </a:bodyPr>
          <a:lstStyle/>
          <a:p>
            <a:endParaRPr lang="en-US" dirty="0" smtClean="0"/>
          </a:p>
          <a:p>
            <a:r>
              <a:rPr lang="en-US" dirty="0" smtClean="0"/>
              <a:t>1) Security rights</a:t>
            </a:r>
          </a:p>
          <a:p>
            <a:pPr lvl="1"/>
            <a:endParaRPr lang="en-US" dirty="0" smtClean="0"/>
          </a:p>
          <a:p>
            <a:r>
              <a:rPr lang="en-US" dirty="0" smtClean="0"/>
              <a:t>2) Due process rights</a:t>
            </a:r>
          </a:p>
          <a:p>
            <a:endParaRPr lang="en-US" dirty="0" smtClean="0"/>
          </a:p>
          <a:p>
            <a:r>
              <a:rPr lang="en-US" dirty="0" smtClean="0"/>
              <a:t>3) liberty rights</a:t>
            </a:r>
          </a:p>
          <a:p>
            <a:pPr lvl="1"/>
            <a:endParaRPr lang="en-US" dirty="0" smtClean="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UDHR</a:t>
            </a:r>
            <a:endParaRPr lang="en-US" dirty="0"/>
          </a:p>
        </p:txBody>
      </p:sp>
      <p:sp>
        <p:nvSpPr>
          <p:cNvPr id="3" name="Content Placeholder 2"/>
          <p:cNvSpPr>
            <a:spLocks noGrp="1"/>
          </p:cNvSpPr>
          <p:nvPr>
            <p:ph idx="1"/>
          </p:nvPr>
        </p:nvSpPr>
        <p:spPr/>
        <p:txBody>
          <a:bodyPr/>
          <a:lstStyle/>
          <a:p>
            <a:r>
              <a:rPr lang="en-US" dirty="0" smtClean="0"/>
              <a:t>4) political rights</a:t>
            </a:r>
          </a:p>
          <a:p>
            <a:pPr lvl="1"/>
            <a:endParaRPr lang="en-US" dirty="0" smtClean="0"/>
          </a:p>
          <a:p>
            <a:r>
              <a:rPr lang="en-US" dirty="0" smtClean="0"/>
              <a:t>5) equality rights</a:t>
            </a:r>
          </a:p>
          <a:p>
            <a:endParaRPr lang="en-US" dirty="0" smtClean="0"/>
          </a:p>
          <a:p>
            <a:r>
              <a:rPr lang="en-US" dirty="0" smtClean="0"/>
              <a:t>6) social rights</a:t>
            </a:r>
          </a:p>
          <a:p>
            <a:endParaRPr lang="en-US" dirty="0" smtClean="0"/>
          </a:p>
          <a:p>
            <a:r>
              <a:rPr lang="en-US" dirty="0" smtClean="0"/>
              <a:t>7) group rights</a:t>
            </a: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dirty="0" smtClean="0"/>
              <a:t>Debate # 1:  Not all 7 are approved by everyone.  Guesses?</a:t>
            </a: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Debate #2 </a:t>
            </a:r>
            <a:r>
              <a:rPr lang="en-US" i="1" dirty="0" smtClean="0"/>
              <a:t>human </a:t>
            </a:r>
            <a:r>
              <a:rPr lang="en-US" dirty="0" smtClean="0"/>
              <a:t>right?</a:t>
            </a:r>
            <a:endParaRPr lang="en-US" dirty="0"/>
          </a:p>
        </p:txBody>
      </p:sp>
      <p:sp>
        <p:nvSpPr>
          <p:cNvPr id="3" name="Content Placeholder 2"/>
          <p:cNvSpPr>
            <a:spLocks noGrp="1"/>
          </p:cNvSpPr>
          <p:nvPr>
            <p:ph idx="1"/>
          </p:nvPr>
        </p:nvSpPr>
        <p:spPr>
          <a:xfrm>
            <a:off x="457200" y="1752600"/>
            <a:ext cx="8229600" cy="4821936"/>
          </a:xfrm>
        </p:spPr>
        <p:txBody>
          <a:bodyPr>
            <a:normAutofit/>
          </a:bodyPr>
          <a:lstStyle/>
          <a:p>
            <a:r>
              <a:rPr lang="en-US" u="sng" dirty="0" smtClean="0"/>
              <a:t>Universalism</a:t>
            </a:r>
            <a:r>
              <a:rPr lang="en-US" dirty="0" smtClean="0"/>
              <a:t>:</a:t>
            </a:r>
          </a:p>
          <a:p>
            <a:pPr lvl="1"/>
            <a:r>
              <a:rPr lang="en-US" dirty="0" smtClean="0"/>
              <a:t>Rights are universal and fundamental</a:t>
            </a:r>
          </a:p>
          <a:p>
            <a:pPr lvl="1"/>
            <a:r>
              <a:rPr lang="en-US" dirty="0" smtClean="0"/>
              <a:t>So inherent, are possessed by all individuals regardless of origin</a:t>
            </a:r>
          </a:p>
          <a:p>
            <a:pPr lvl="2"/>
            <a:endParaRPr lang="en-US" dirty="0" smtClean="0"/>
          </a:p>
          <a:p>
            <a:r>
              <a:rPr lang="en-US" u="sng" dirty="0" smtClean="0"/>
              <a:t>Cultural Relativism</a:t>
            </a:r>
            <a:r>
              <a:rPr lang="en-US" dirty="0" smtClean="0"/>
              <a:t>:</a:t>
            </a:r>
          </a:p>
          <a:p>
            <a:pPr lvl="1"/>
            <a:r>
              <a:rPr lang="en-US" dirty="0" smtClean="0"/>
              <a:t>Human values aren’t universal, they vary by culture</a:t>
            </a:r>
          </a:p>
          <a:p>
            <a:pPr lvl="1"/>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3562"/>
            <a:ext cx="7086600" cy="731838"/>
          </a:xfrm>
        </p:spPr>
        <p:txBody>
          <a:bodyPr>
            <a:normAutofit/>
          </a:bodyPr>
          <a:lstStyle/>
          <a:p>
            <a:r>
              <a:rPr lang="en-US" dirty="0" smtClean="0"/>
              <a:t>Debate #3: who protects</a:t>
            </a:r>
            <a:endParaRPr lang="en-US" dirty="0"/>
          </a:p>
        </p:txBody>
      </p:sp>
      <p:sp>
        <p:nvSpPr>
          <p:cNvPr id="3" name="Content Placeholder 2"/>
          <p:cNvSpPr>
            <a:spLocks noGrp="1"/>
          </p:cNvSpPr>
          <p:nvPr>
            <p:ph idx="1"/>
          </p:nvPr>
        </p:nvSpPr>
        <p:spPr>
          <a:xfrm>
            <a:off x="349624" y="1676400"/>
            <a:ext cx="8489576" cy="4800600"/>
          </a:xfrm>
        </p:spPr>
        <p:txBody>
          <a:bodyPr>
            <a:normAutofit/>
          </a:bodyPr>
          <a:lstStyle/>
          <a:p>
            <a:r>
              <a:rPr lang="en-US" u="sng" dirty="0" err="1" smtClean="0"/>
              <a:t>Communitarianism</a:t>
            </a:r>
            <a:r>
              <a:rPr lang="en-US" dirty="0" smtClean="0"/>
              <a:t>:</a:t>
            </a:r>
            <a:r>
              <a:rPr lang="en-US" i="1" dirty="0" smtClean="0"/>
              <a:t> </a:t>
            </a:r>
            <a:r>
              <a:rPr lang="en-US" dirty="0" smtClean="0"/>
              <a:t>States protect their own</a:t>
            </a:r>
          </a:p>
          <a:p>
            <a:pPr lvl="1"/>
            <a:r>
              <a:rPr lang="en-US" dirty="0" smtClean="0"/>
              <a:t>Sovereign  </a:t>
            </a:r>
          </a:p>
          <a:p>
            <a:endParaRPr lang="en-US" u="sng" dirty="0" smtClean="0"/>
          </a:p>
          <a:p>
            <a:r>
              <a:rPr lang="en-US" u="sng" dirty="0" smtClean="0"/>
              <a:t>Cosmopolitanism:</a:t>
            </a:r>
            <a:r>
              <a:rPr lang="en-US" dirty="0" smtClean="0"/>
              <a:t> the source of HR is humanity—universal.</a:t>
            </a:r>
          </a:p>
          <a:p>
            <a:pPr lvl="1"/>
            <a:r>
              <a:rPr lang="en-US" dirty="0" smtClean="0"/>
              <a:t>Not sovereign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991CB"/>
          </a:solidFill>
        </p:spPr>
        <p:txBody>
          <a:bodyPr/>
          <a:lstStyle/>
          <a:p>
            <a:r>
              <a:rPr lang="en-US" dirty="0" smtClean="0"/>
              <a:t>3)  Human Rights Assignment</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xmlns:p14="http://schemas.microsoft.com/office/powerpoint/2010/mai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Now: what HR abuse could mean to the bigger picture </a:t>
            </a:r>
          </a:p>
          <a:p>
            <a:pPr lvl="1"/>
            <a:r>
              <a:rPr lang="en-US" dirty="0" smtClean="0"/>
              <a:t>looking at how a state treats its weakest </a:t>
            </a:r>
            <a:r>
              <a:rPr lang="en-US" smtClean="0"/>
              <a:t>members  </a:t>
            </a:r>
          </a:p>
          <a:p>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smtClean="0"/>
              <a:t>Norms “transfer”?</a:t>
            </a:r>
            <a:endParaRPr lang="en-US" dirty="0"/>
          </a:p>
        </p:txBody>
      </p:sp>
      <p:sp>
        <p:nvSpPr>
          <p:cNvPr id="3" name="Content Placeholder 2"/>
          <p:cNvSpPr>
            <a:spLocks noGrp="1"/>
          </p:cNvSpPr>
          <p:nvPr>
            <p:ph idx="1"/>
          </p:nvPr>
        </p:nvSpPr>
        <p:spPr/>
        <p:txBody>
          <a:bodyPr/>
          <a:lstStyle/>
          <a:p>
            <a:endParaRPr lang="en-US" dirty="0" smtClean="0"/>
          </a:p>
          <a:p>
            <a:r>
              <a:rPr lang="en-US" dirty="0" smtClean="0"/>
              <a:t>Patterns of dominance and subordination are replicated internationally</a:t>
            </a:r>
          </a:p>
          <a:p>
            <a:endParaRPr lang="en-US" dirty="0" smtClean="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dirty="0" smtClean="0"/>
              <a:t>discrimination = violent </a:t>
            </a:r>
            <a:r>
              <a:rPr lang="en-US" u="sng" dirty="0" smtClean="0"/>
              <a:t>norms</a:t>
            </a:r>
            <a:r>
              <a:rPr lang="en-US" dirty="0" smtClean="0"/>
              <a:t> of behavior </a:t>
            </a:r>
            <a:endParaRPr lang="en-US" dirty="0"/>
          </a:p>
        </p:txBody>
      </p:sp>
      <p:sp>
        <p:nvSpPr>
          <p:cNvPr id="3" name="Content Placeholder 2"/>
          <p:cNvSpPr>
            <a:spLocks noGrp="1"/>
          </p:cNvSpPr>
          <p:nvPr>
            <p:ph idx="1"/>
          </p:nvPr>
        </p:nvSpPr>
        <p:spPr>
          <a:xfrm>
            <a:off x="349624" y="1828800"/>
            <a:ext cx="7086600" cy="4297363"/>
          </a:xfrm>
        </p:spPr>
        <p:txBody>
          <a:bodyPr/>
          <a:lstStyle/>
          <a:p>
            <a:endParaRPr lang="en-US" dirty="0" smtClean="0"/>
          </a:p>
          <a:p>
            <a:r>
              <a:rPr lang="en-US" u="sng" dirty="0" err="1" smtClean="0"/>
              <a:t>Maternalist</a:t>
            </a:r>
            <a:endParaRPr lang="en-US" dirty="0" smtClean="0"/>
          </a:p>
          <a:p>
            <a:endParaRPr lang="en-US" u="sng" dirty="0" smtClean="0"/>
          </a:p>
          <a:p>
            <a:r>
              <a:rPr lang="en-US" u="sng" dirty="0" smtClean="0"/>
              <a:t>Structural Violence</a:t>
            </a:r>
          </a:p>
          <a:p>
            <a:pPr>
              <a:buNone/>
            </a:pPr>
            <a:endParaRPr lang="en-US" u="sng" dirty="0" smtClean="0"/>
          </a:p>
          <a:p>
            <a:r>
              <a:rPr lang="en-US" u="sng" dirty="0" smtClean="0"/>
              <a:t>Ethno-nationalism</a:t>
            </a:r>
          </a:p>
          <a:p>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304800" y="457200"/>
            <a:ext cx="9379794" cy="6615782"/>
          </a:xfrm>
          <a:prstGeom prst="rect">
            <a:avLst/>
          </a:prstGeom>
        </p:spPr>
      </p:pic>
      <p:sp>
        <p:nvSpPr>
          <p:cNvPr id="5" name="Title 4"/>
          <p:cNvSpPr>
            <a:spLocks noGrp="1"/>
          </p:cNvSpPr>
          <p:nvPr>
            <p:ph type="title"/>
          </p:nvPr>
        </p:nvSpPr>
        <p:spPr/>
        <p:txBody>
          <a:bodyPr/>
          <a:lstStyle/>
          <a:p>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findings (violence begets violence)</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6x more likely to initiate conflict</a:t>
            </a:r>
          </a:p>
          <a:p>
            <a:r>
              <a:rPr lang="en-US" dirty="0" smtClean="0"/>
              <a:t>5x more likely to reach high levels of force in dispute</a:t>
            </a: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9050964" cy="6858000"/>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gender disparities</a:t>
            </a:r>
            <a:endParaRPr lang="en-US" dirty="0"/>
          </a:p>
        </p:txBody>
      </p:sp>
      <p:sp>
        <p:nvSpPr>
          <p:cNvPr id="3" name="Content Placeholder 2"/>
          <p:cNvSpPr>
            <a:spLocks noGrp="1"/>
          </p:cNvSpPr>
          <p:nvPr>
            <p:ph sz="quarter" idx="1"/>
          </p:nvPr>
        </p:nvSpPr>
        <p:spPr/>
        <p:txBody>
          <a:bodyPr>
            <a:normAutofit/>
          </a:bodyPr>
          <a:lstStyle/>
          <a:p>
            <a:r>
              <a:rPr lang="en-US" dirty="0" smtClean="0">
                <a:solidFill>
                  <a:srgbClr val="000000"/>
                </a:solidFill>
              </a:rPr>
              <a:t>Patriarchal, male-dominated social hierarchy and politics</a:t>
            </a:r>
          </a:p>
          <a:p>
            <a:r>
              <a:rPr lang="en-US" dirty="0" smtClean="0">
                <a:solidFill>
                  <a:srgbClr val="000000"/>
                </a:solidFill>
              </a:rPr>
              <a:t>Limits women’s</a:t>
            </a:r>
          </a:p>
          <a:p>
            <a:pPr lvl="1"/>
            <a:r>
              <a:rPr lang="en-US" dirty="0" smtClean="0">
                <a:solidFill>
                  <a:srgbClr val="000000"/>
                </a:solidFill>
              </a:rPr>
              <a:t>Access to power</a:t>
            </a:r>
          </a:p>
          <a:p>
            <a:pPr lvl="1"/>
            <a:r>
              <a:rPr lang="en-US" dirty="0" smtClean="0">
                <a:solidFill>
                  <a:srgbClr val="000000"/>
                </a:solidFill>
              </a:rPr>
              <a:t>Access to wealth and resources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Women: the plan</a:t>
            </a:r>
            <a:endParaRPr lang="en-US" dirty="0"/>
          </a:p>
        </p:txBody>
      </p:sp>
      <p:sp>
        <p:nvSpPr>
          <p:cNvPr id="3" name="Content Placeholder 2"/>
          <p:cNvSpPr>
            <a:spLocks noGrp="1"/>
          </p:cNvSpPr>
          <p:nvPr>
            <p:ph idx="1"/>
          </p:nvPr>
        </p:nvSpPr>
        <p:spPr>
          <a:xfrm>
            <a:off x="349624" y="2057400"/>
            <a:ext cx="8565776" cy="4068763"/>
          </a:xfrm>
        </p:spPr>
        <p:txBody>
          <a:bodyPr>
            <a:normAutofit/>
          </a:bodyPr>
          <a:lstStyle/>
          <a:p>
            <a:r>
              <a:rPr lang="en-US" i="1" dirty="0" smtClean="0">
                <a:solidFill>
                  <a:srgbClr val="000000"/>
                </a:solidFill>
              </a:rPr>
              <a:t>Extreme</a:t>
            </a:r>
            <a:r>
              <a:rPr lang="en-US" dirty="0" smtClean="0">
                <a:solidFill>
                  <a:srgbClr val="000000"/>
                </a:solidFill>
              </a:rPr>
              <a:t> disparities and what they mean for</a:t>
            </a:r>
          </a:p>
          <a:p>
            <a:pPr lvl="1"/>
            <a:r>
              <a:rPr lang="en-US" dirty="0" smtClean="0"/>
              <a:t>1) poverty and economic development</a:t>
            </a:r>
          </a:p>
          <a:p>
            <a:pPr lvl="1"/>
            <a:r>
              <a:rPr lang="en-US" dirty="0" smtClean="0"/>
              <a:t>2) security</a:t>
            </a:r>
          </a:p>
          <a:p>
            <a:pPr lvl="1"/>
            <a:endParaRPr lang="en-US" dirty="0" smtClean="0">
              <a:solidFill>
                <a:srgbClr val="000000"/>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dirty="0" smtClean="0"/>
              <a:t>Exclusion of women: 2 realities </a:t>
            </a:r>
            <a:endParaRPr lang="en-US" dirty="0"/>
          </a:p>
        </p:txBody>
      </p:sp>
      <p:sp>
        <p:nvSpPr>
          <p:cNvPr id="3" name="Content Placeholder 2"/>
          <p:cNvSpPr>
            <a:spLocks noGrp="1"/>
          </p:cNvSpPr>
          <p:nvPr>
            <p:ph idx="1"/>
          </p:nvPr>
        </p:nvSpPr>
        <p:spPr>
          <a:xfrm>
            <a:off x="457200" y="1828800"/>
            <a:ext cx="8229600" cy="4096512"/>
          </a:xfrm>
        </p:spPr>
        <p:txBody>
          <a:bodyPr>
            <a:normAutofit/>
          </a:bodyPr>
          <a:lstStyle/>
          <a:p>
            <a:r>
              <a:rPr lang="en-US" dirty="0" smtClean="0">
                <a:solidFill>
                  <a:srgbClr val="000000"/>
                </a:solidFill>
              </a:rPr>
              <a:t>1) The “feminization” of poverty</a:t>
            </a:r>
          </a:p>
          <a:p>
            <a:pPr lvl="1"/>
            <a:r>
              <a:rPr lang="en-US" dirty="0" smtClean="0">
                <a:solidFill>
                  <a:srgbClr val="000000"/>
                </a:solidFill>
              </a:rPr>
              <a:t>Levels of household poverty higher among women</a:t>
            </a:r>
          </a:p>
          <a:p>
            <a:r>
              <a:rPr lang="en-US" dirty="0" smtClean="0">
                <a:solidFill>
                  <a:srgbClr val="000000"/>
                </a:solidFill>
              </a:rPr>
              <a:t>2) Poverty intra-household:</a:t>
            </a:r>
          </a:p>
          <a:p>
            <a:pPr lvl="1"/>
            <a:r>
              <a:rPr lang="en-US" dirty="0" smtClean="0">
                <a:solidFill>
                  <a:srgbClr val="000000"/>
                </a:solidFill>
              </a:rPr>
              <a:t>Lower survival ratio</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4" y="420127"/>
            <a:ext cx="7086600" cy="1027673"/>
          </a:xfrm>
        </p:spPr>
        <p:txBody>
          <a:bodyPr>
            <a:normAutofit fontScale="90000"/>
          </a:bodyPr>
          <a:lstStyle/>
          <a:p>
            <a:r>
              <a:rPr lang="en-US" dirty="0" smtClean="0"/>
              <a:t>“feminization of poverty”: </a:t>
            </a:r>
            <a:br>
              <a:rPr lang="en-US" dirty="0" smtClean="0"/>
            </a:br>
            <a:r>
              <a:rPr lang="en-US" dirty="0" smtClean="0"/>
              <a:t>US example</a:t>
            </a:r>
            <a:endParaRPr lang="en-US" dirty="0"/>
          </a:p>
        </p:txBody>
      </p:sp>
      <p:sp>
        <p:nvSpPr>
          <p:cNvPr id="3" name="Content Placeholder 2"/>
          <p:cNvSpPr>
            <a:spLocks noGrp="1"/>
          </p:cNvSpPr>
          <p:nvPr>
            <p:ph idx="1"/>
          </p:nvPr>
        </p:nvSpPr>
        <p:spPr/>
        <p:txBody>
          <a:bodyPr/>
          <a:lstStyle/>
          <a:p>
            <a:endParaRPr lang="en-US"/>
          </a:p>
        </p:txBody>
      </p:sp>
      <p:pic>
        <p:nvPicPr>
          <p:cNvPr id="4" name="Picture 5" descr="women_poverty1"/>
          <p:cNvPicPr>
            <a:picLocks noChangeAspect="1" noChangeArrowheads="1"/>
          </p:cNvPicPr>
          <p:nvPr/>
        </p:nvPicPr>
        <p:blipFill>
          <a:blip r:embed="rId3"/>
          <a:srcRect/>
          <a:stretch>
            <a:fillRect/>
          </a:stretch>
        </p:blipFill>
        <p:spPr bwMode="auto">
          <a:xfrm>
            <a:off x="533400" y="1524000"/>
            <a:ext cx="8077200" cy="5105400"/>
          </a:xfrm>
          <a:prstGeom prst="rect">
            <a:avLst/>
          </a:prstGeom>
          <a:noFill/>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a:bodyPr>
          <a:lstStyle/>
          <a:p>
            <a:r>
              <a:rPr lang="en-US" dirty="0" smtClean="0"/>
              <a:t>Women and development example</a:t>
            </a:r>
            <a:endParaRPr lang="en-US" dirty="0"/>
          </a:p>
        </p:txBody>
      </p:sp>
      <p:sp>
        <p:nvSpPr>
          <p:cNvPr id="3" name="Content Placeholder 2"/>
          <p:cNvSpPr>
            <a:spLocks noGrp="1"/>
          </p:cNvSpPr>
          <p:nvPr>
            <p:ph sz="quarter" idx="1"/>
          </p:nvPr>
        </p:nvSpPr>
        <p:spPr>
          <a:xfrm>
            <a:off x="349624" y="1600200"/>
            <a:ext cx="8337176" cy="4876800"/>
          </a:xfrm>
        </p:spPr>
        <p:txBody>
          <a:bodyPr>
            <a:normAutofit/>
          </a:bodyPr>
          <a:lstStyle/>
          <a:p>
            <a:endParaRPr lang="en-US" dirty="0" smtClean="0">
              <a:solidFill>
                <a:srgbClr val="000000"/>
              </a:solidFill>
            </a:endParaRPr>
          </a:p>
          <a:p>
            <a:r>
              <a:rPr lang="en-US" dirty="0" smtClean="0">
                <a:solidFill>
                  <a:srgbClr val="000000"/>
                </a:solidFill>
              </a:rPr>
              <a:t>+ female primary education </a:t>
            </a:r>
          </a:p>
          <a:p>
            <a:pPr lvl="1"/>
            <a:r>
              <a:rPr lang="en-US" dirty="0" smtClean="0">
                <a:solidFill>
                  <a:srgbClr val="000000"/>
                </a:solidFill>
              </a:rPr>
              <a:t>lowers birth rates, increases family health/nutrition, increases agricultural output</a:t>
            </a:r>
          </a:p>
          <a:p>
            <a:r>
              <a:rPr lang="en-US" dirty="0" smtClean="0">
                <a:solidFill>
                  <a:srgbClr val="000000"/>
                </a:solidFill>
              </a:rPr>
              <a:t>Increases economic output of the state</a:t>
            </a:r>
          </a:p>
          <a:p>
            <a:pPr lvl="1">
              <a:buNone/>
            </a:pPr>
            <a:endParaRPr lang="en-US" dirty="0" smtClean="0">
              <a:solidFill>
                <a:srgbClr val="000000"/>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benefits</a:t>
            </a:r>
            <a:endParaRPr lang="en-US" dirty="0"/>
          </a:p>
        </p:txBody>
      </p:sp>
      <p:sp>
        <p:nvSpPr>
          <p:cNvPr id="3" name="Content Placeholder 2"/>
          <p:cNvSpPr>
            <a:spLocks noGrp="1"/>
          </p:cNvSpPr>
          <p:nvPr>
            <p:ph idx="1"/>
          </p:nvPr>
        </p:nvSpPr>
        <p:spPr/>
        <p:txBody>
          <a:bodyPr/>
          <a:lstStyle/>
          <a:p>
            <a:r>
              <a:rPr lang="en-US" u="sng" dirty="0" smtClean="0">
                <a:solidFill>
                  <a:srgbClr val="000000"/>
                </a:solidFill>
              </a:rPr>
              <a:t>political inclusion</a:t>
            </a:r>
            <a:r>
              <a:rPr lang="en-US" dirty="0" smtClean="0">
                <a:solidFill>
                  <a:srgbClr val="000000"/>
                </a:solidFill>
              </a:rPr>
              <a:t>: liberalize, reject authoritarianism &amp; extremism</a:t>
            </a:r>
          </a:p>
          <a:p>
            <a:r>
              <a:rPr lang="en-US" u="sng" dirty="0" smtClean="0">
                <a:solidFill>
                  <a:srgbClr val="000000"/>
                </a:solidFill>
              </a:rPr>
              <a:t>Security:</a:t>
            </a:r>
            <a:r>
              <a:rPr lang="en-US" dirty="0" smtClean="0">
                <a:solidFill>
                  <a:srgbClr val="000000"/>
                </a:solidFill>
              </a:rPr>
              <a:t> pacify interactions</a:t>
            </a:r>
            <a:endParaRPr lang="en-US" u="sng" dirty="0" smtClean="0">
              <a:solidFill>
                <a:srgbClr val="000000"/>
              </a:solidFill>
            </a:endParaRPr>
          </a:p>
          <a:p>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a:solidFill>
            <a:srgbClr val="C991CB"/>
          </a:solidFill>
        </p:spPr>
        <p:txBody>
          <a:bodyPr>
            <a:normAutofit/>
          </a:bodyPr>
          <a:lstStyle/>
          <a:p>
            <a:r>
              <a:rPr lang="en-US" dirty="0" smtClean="0"/>
              <a:t>4)  discussion</a:t>
            </a:r>
            <a:endParaRPr lang="en-US" dirty="0"/>
          </a:p>
        </p:txBody>
      </p:sp>
      <p:sp>
        <p:nvSpPr>
          <p:cNvPr id="3" name="Content Placeholder 2"/>
          <p:cNvSpPr>
            <a:spLocks noGrp="1"/>
          </p:cNvSpPr>
          <p:nvPr>
            <p:ph idx="1"/>
          </p:nvPr>
        </p:nvSpPr>
        <p:spPr>
          <a:xfrm>
            <a:off x="457200" y="1676400"/>
            <a:ext cx="8229600" cy="4325112"/>
          </a:xfrm>
        </p:spPr>
        <p:txBody>
          <a:bodyPr>
            <a:normAutofit/>
          </a:bodyPr>
          <a:lstStyle/>
          <a:p>
            <a:r>
              <a:rPr lang="en-US" dirty="0" smtClean="0">
                <a:solidFill>
                  <a:srgbClr val="000000"/>
                </a:solidFill>
              </a:rPr>
              <a:t>Do you buy the arguments that inequalities matter?</a:t>
            </a:r>
          </a:p>
          <a:p>
            <a:endParaRPr lang="en-US" dirty="0" smtClean="0">
              <a:solidFill>
                <a:srgbClr val="000000"/>
              </a:solidFill>
            </a:endParaRPr>
          </a:p>
          <a:p>
            <a:r>
              <a:rPr lang="en-US" dirty="0" smtClean="0">
                <a:solidFill>
                  <a:srgbClr val="000000"/>
                </a:solidFill>
              </a:rPr>
              <a:t>What is holding women back, globally?</a:t>
            </a:r>
          </a:p>
          <a:p>
            <a:endParaRPr lang="en-US" dirty="0" smtClean="0">
              <a:solidFill>
                <a:srgbClr val="000000"/>
              </a:solidFill>
            </a:endParaRPr>
          </a:p>
          <a:p>
            <a:r>
              <a:rPr lang="en-US" dirty="0" smtClean="0">
                <a:solidFill>
                  <a:srgbClr val="000000"/>
                </a:solidFill>
              </a:rPr>
              <a:t>How to promote?</a:t>
            </a:r>
          </a:p>
          <a:p>
            <a:pPr lvl="1"/>
            <a:r>
              <a:rPr lang="en-US" dirty="0" smtClean="0">
                <a:solidFill>
                  <a:srgbClr val="000000"/>
                </a:solidFill>
              </a:rPr>
              <a:t>Why is it not freely promoted?</a:t>
            </a:r>
          </a:p>
          <a:p>
            <a:endParaRPr lang="en-US" dirty="0" smtClean="0">
              <a:solidFill>
                <a:srgbClr val="000000"/>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Population size and growth</a:t>
            </a:r>
            <a:endParaRPr lang="en-US" dirty="0"/>
          </a:p>
        </p:txBody>
      </p:sp>
      <p:sp>
        <p:nvSpPr>
          <p:cNvPr id="3" name="Content Placeholder 2"/>
          <p:cNvSpPr>
            <a:spLocks noGrp="1"/>
          </p:cNvSpPr>
          <p:nvPr>
            <p:ph idx="1"/>
          </p:nvPr>
        </p:nvSpPr>
        <p:spPr>
          <a:xfrm>
            <a:off x="457200" y="1828800"/>
            <a:ext cx="8229600" cy="4325112"/>
          </a:xfrm>
        </p:spPr>
        <p:txBody>
          <a:bodyPr>
            <a:normAutofit/>
          </a:bodyPr>
          <a:lstStyle/>
          <a:p>
            <a:endParaRPr lang="en-US" u="sng" dirty="0" smtClean="0">
              <a:solidFill>
                <a:srgbClr val="000000"/>
              </a:solidFill>
            </a:endParaRPr>
          </a:p>
          <a:p>
            <a:r>
              <a:rPr lang="en-US" u="sng" dirty="0" smtClean="0">
                <a:solidFill>
                  <a:srgbClr val="000000"/>
                </a:solidFill>
              </a:rPr>
              <a:t>Carrying capacity</a:t>
            </a:r>
            <a:r>
              <a:rPr lang="en-US" dirty="0" smtClean="0">
                <a:solidFill>
                  <a:srgbClr val="000000"/>
                </a:solidFill>
              </a:rPr>
              <a:t>: maximum pop that can be supported by earth</a:t>
            </a:r>
          </a:p>
          <a:p>
            <a:endParaRPr lang="en-US" dirty="0" smtClean="0">
              <a:solidFill>
                <a:srgbClr val="000000"/>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990600" y="304800"/>
            <a:ext cx="7467600" cy="6344787"/>
          </a:xfrm>
          <a:prstGeom prst="rect">
            <a:avLst/>
          </a:prstGeom>
        </p:spPr>
      </p:pic>
    </p:spTree>
  </p:cSld>
  <p:clrMapOvr>
    <a:masterClrMapping/>
  </p:clrMapOvr>
  <p:transition xmlns:p14="http://schemas.microsoft.com/office/powerpoint/2010/mai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Some trends</a:t>
            </a:r>
            <a:endParaRPr lang="en-US" dirty="0"/>
          </a:p>
        </p:txBody>
      </p:sp>
      <p:sp>
        <p:nvSpPr>
          <p:cNvPr id="3" name="Content Placeholder 2"/>
          <p:cNvSpPr>
            <a:spLocks noGrp="1"/>
          </p:cNvSpPr>
          <p:nvPr>
            <p:ph idx="1"/>
          </p:nvPr>
        </p:nvSpPr>
        <p:spPr>
          <a:xfrm>
            <a:off x="457200" y="1828800"/>
            <a:ext cx="8229600" cy="4325112"/>
          </a:xfrm>
        </p:spPr>
        <p:txBody>
          <a:bodyPr>
            <a:normAutofit/>
          </a:bodyPr>
          <a:lstStyle/>
          <a:p>
            <a:r>
              <a:rPr lang="en-US" dirty="0" smtClean="0">
                <a:solidFill>
                  <a:srgbClr val="000000"/>
                </a:solidFill>
              </a:rPr>
              <a:t>Modern growth levels:</a:t>
            </a:r>
          </a:p>
          <a:p>
            <a:pPr lvl="1"/>
            <a:r>
              <a:rPr lang="en-US" dirty="0" smtClean="0">
                <a:solidFill>
                  <a:srgbClr val="000000"/>
                </a:solidFill>
              </a:rPr>
              <a:t>Fertility: 2.7</a:t>
            </a:r>
          </a:p>
          <a:p>
            <a:r>
              <a:rPr lang="en-US" dirty="0" smtClean="0">
                <a:solidFill>
                  <a:srgbClr val="000000"/>
                </a:solidFill>
              </a:rPr>
              <a:t>more than </a:t>
            </a:r>
            <a:r>
              <a:rPr lang="en-US" u="sng" dirty="0" smtClean="0">
                <a:solidFill>
                  <a:srgbClr val="000000"/>
                </a:solidFill>
              </a:rPr>
              <a:t>replacement level</a:t>
            </a:r>
          </a:p>
          <a:p>
            <a:endParaRPr lang="en-US" u="sng" dirty="0" smtClean="0">
              <a:solidFill>
                <a:srgbClr val="000000"/>
              </a:solidFill>
            </a:endParaRPr>
          </a:p>
          <a:p>
            <a:r>
              <a:rPr lang="en-US" dirty="0" smtClean="0">
                <a:solidFill>
                  <a:srgbClr val="000000"/>
                </a:solidFill>
              </a:rPr>
              <a:t>But fertility rates are </a:t>
            </a:r>
            <a:r>
              <a:rPr lang="en-US" u="sng" dirty="0" smtClean="0">
                <a:solidFill>
                  <a:srgbClr val="000000"/>
                </a:solidFill>
              </a:rPr>
              <a:t>declining </a:t>
            </a:r>
          </a:p>
          <a:p>
            <a:pPr lvl="1">
              <a:buNone/>
            </a:pPr>
            <a:endParaRPr lang="en-US" dirty="0" smtClean="0">
              <a:solidFill>
                <a:srgbClr val="000000"/>
              </a:solidFill>
            </a:endParaRPr>
          </a:p>
          <a:p>
            <a:pPr lvl="1"/>
            <a:endParaRPr lang="en-US" dirty="0">
              <a:solidFill>
                <a:srgbClr val="000000"/>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Where is current growth?</a:t>
            </a:r>
            <a:endParaRPr lang="en-US" dirty="0"/>
          </a:p>
        </p:txBody>
      </p:sp>
      <p:sp>
        <p:nvSpPr>
          <p:cNvPr id="3" name="Content Placeholder 2"/>
          <p:cNvSpPr>
            <a:spLocks noGrp="1"/>
          </p:cNvSpPr>
          <p:nvPr>
            <p:ph idx="1"/>
          </p:nvPr>
        </p:nvSpPr>
        <p:spPr>
          <a:xfrm>
            <a:off x="228600" y="2057400"/>
            <a:ext cx="8686800" cy="4572000"/>
          </a:xfrm>
        </p:spPr>
        <p:txBody>
          <a:bodyPr>
            <a:normAutofit/>
          </a:bodyPr>
          <a:lstStyle/>
          <a:p>
            <a:r>
              <a:rPr lang="en-US" dirty="0" smtClean="0">
                <a:solidFill>
                  <a:srgbClr val="000000"/>
                </a:solidFill>
              </a:rPr>
              <a:t>Global </a:t>
            </a:r>
            <a:r>
              <a:rPr lang="en-US" u="sng" dirty="0" smtClean="0">
                <a:solidFill>
                  <a:srgbClr val="000000"/>
                </a:solidFill>
              </a:rPr>
              <a:t>South</a:t>
            </a:r>
            <a:r>
              <a:rPr lang="en-US" dirty="0" smtClean="0">
                <a:solidFill>
                  <a:srgbClr val="000000"/>
                </a:solidFill>
              </a:rPr>
              <a:t> maintains </a:t>
            </a:r>
            <a:r>
              <a:rPr lang="en-US" b="1" dirty="0" smtClean="0">
                <a:solidFill>
                  <a:srgbClr val="000000"/>
                </a:solidFill>
              </a:rPr>
              <a:t>high pop growth</a:t>
            </a:r>
          </a:p>
          <a:p>
            <a:pPr lvl="1"/>
            <a:r>
              <a:rPr lang="en-US" dirty="0" smtClean="0">
                <a:solidFill>
                  <a:srgbClr val="000000"/>
                </a:solidFill>
              </a:rPr>
              <a:t>Already has majority of the world population</a:t>
            </a:r>
          </a:p>
          <a:p>
            <a:pPr lvl="1"/>
            <a:r>
              <a:rPr lang="en-US" dirty="0" smtClean="0">
                <a:solidFill>
                  <a:srgbClr val="000000"/>
                </a:solidFill>
              </a:rPr>
              <a:t>Also has highest growth (3.1 vs. 2.7 average)</a:t>
            </a:r>
          </a:p>
          <a:p>
            <a:endParaRPr lang="en-US" u="sng" dirty="0" smtClean="0">
              <a:solidFill>
                <a:srgbClr val="000000"/>
              </a:solidFill>
            </a:endParaRPr>
          </a:p>
          <a:p>
            <a:r>
              <a:rPr lang="en-US" u="sng" dirty="0" smtClean="0">
                <a:solidFill>
                  <a:srgbClr val="000000"/>
                </a:solidFill>
              </a:rPr>
              <a:t>North</a:t>
            </a:r>
            <a:r>
              <a:rPr lang="en-US" dirty="0" smtClean="0">
                <a:solidFill>
                  <a:srgbClr val="000000"/>
                </a:solidFill>
              </a:rPr>
              <a:t> modern population </a:t>
            </a:r>
            <a:r>
              <a:rPr lang="en-US" b="1" dirty="0" smtClean="0">
                <a:solidFill>
                  <a:srgbClr val="000000"/>
                </a:solidFill>
              </a:rPr>
              <a:t>growth decrease </a:t>
            </a:r>
          </a:p>
          <a:p>
            <a:pPr lvl="1"/>
            <a:r>
              <a:rPr lang="en-US" dirty="0" smtClean="0">
                <a:solidFill>
                  <a:srgbClr val="000000"/>
                </a:solidFill>
              </a:rPr>
              <a:t>some won’t maintain pop size (1.7 growth)</a:t>
            </a:r>
          </a:p>
          <a:p>
            <a:pPr lvl="1"/>
            <a:r>
              <a:rPr lang="en-US" dirty="0" smtClean="0">
                <a:solidFill>
                  <a:srgbClr val="000000"/>
                </a:solidFill>
              </a:rPr>
              <a:t>Aging population </a:t>
            </a:r>
          </a:p>
          <a:p>
            <a:endParaRPr lang="en-US" dirty="0" smtClean="0">
              <a:solidFill>
                <a:srgbClr val="000000"/>
              </a:solidFill>
            </a:endParaRPr>
          </a:p>
          <a:p>
            <a:pPr lvl="1">
              <a:buNone/>
            </a:pPr>
            <a:endParaRPr lang="en-US" dirty="0" smtClean="0">
              <a:solidFill>
                <a:srgbClr val="000000"/>
              </a:solidFill>
            </a:endParaRPr>
          </a:p>
          <a:p>
            <a:pPr lvl="1"/>
            <a:endParaRPr lang="en-US" dirty="0" smtClean="0">
              <a:solidFill>
                <a:srgbClr val="000000"/>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9144000" cy="6986016"/>
          </a:xfrm>
          <a:prstGeom prst="rect">
            <a:avLst/>
          </a:prstGeom>
        </p:spPr>
      </p:pic>
    </p:spTree>
  </p:cSld>
  <p:clrMapOvr>
    <a:masterClrMapping/>
  </p:clrMapOvr>
  <p:transition xmlns:p14="http://schemas.microsoft.com/office/powerpoint/2010/mai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4" y="868362"/>
            <a:ext cx="8260976" cy="731838"/>
          </a:xfrm>
        </p:spPr>
        <p:txBody>
          <a:bodyPr>
            <a:normAutofit fontScale="90000"/>
          </a:bodyPr>
          <a:lstStyle/>
          <a:p>
            <a:r>
              <a:rPr lang="en-US" dirty="0" smtClean="0"/>
              <a:t>“stages” of growth:</a:t>
            </a:r>
            <a:br>
              <a:rPr lang="en-US" dirty="0" smtClean="0"/>
            </a:br>
            <a:r>
              <a:rPr lang="en-US" u="sng" dirty="0" smtClean="0"/>
              <a:t>demographic transition theory</a:t>
            </a:r>
            <a:endParaRPr lang="en-US" dirty="0"/>
          </a:p>
        </p:txBody>
      </p:sp>
      <p:sp>
        <p:nvSpPr>
          <p:cNvPr id="3" name="Content Placeholder 2"/>
          <p:cNvSpPr>
            <a:spLocks noGrp="1"/>
          </p:cNvSpPr>
          <p:nvPr>
            <p:ph idx="1"/>
          </p:nvPr>
        </p:nvSpPr>
        <p:spPr>
          <a:xfrm>
            <a:off x="228600" y="2362200"/>
            <a:ext cx="8915400" cy="4343400"/>
          </a:xfrm>
        </p:spPr>
        <p:txBody>
          <a:bodyPr>
            <a:normAutofit/>
          </a:bodyPr>
          <a:lstStyle/>
          <a:p>
            <a:r>
              <a:rPr lang="en-US" dirty="0" smtClean="0">
                <a:solidFill>
                  <a:srgbClr val="000000"/>
                </a:solidFill>
              </a:rPr>
              <a:t>1) traditional societies </a:t>
            </a:r>
          </a:p>
          <a:p>
            <a:pPr lvl="1"/>
            <a:r>
              <a:rPr lang="en-US" dirty="0" smtClean="0">
                <a:solidFill>
                  <a:srgbClr val="000000"/>
                </a:solidFill>
              </a:rPr>
              <a:t>Low growth</a:t>
            </a:r>
          </a:p>
          <a:p>
            <a:pPr lvl="1"/>
            <a:r>
              <a:rPr lang="en-US" dirty="0" smtClean="0">
                <a:solidFill>
                  <a:srgbClr val="000000"/>
                </a:solidFill>
              </a:rPr>
              <a:t>+ birth, + death</a:t>
            </a:r>
          </a:p>
          <a:p>
            <a:pPr lvl="1"/>
            <a:endParaRPr lang="en-US" dirty="0" smtClean="0">
              <a:solidFill>
                <a:srgbClr val="000000"/>
              </a:solidFill>
            </a:endParaRPr>
          </a:p>
          <a:p>
            <a:r>
              <a:rPr lang="en-US" dirty="0" smtClean="0">
                <a:solidFill>
                  <a:srgbClr val="000000"/>
                </a:solidFill>
              </a:rPr>
              <a:t>2) early modernization </a:t>
            </a:r>
          </a:p>
          <a:p>
            <a:pPr lvl="1"/>
            <a:r>
              <a:rPr lang="en-US" dirty="0" smtClean="0">
                <a:solidFill>
                  <a:srgbClr val="000000"/>
                </a:solidFill>
              </a:rPr>
              <a:t>High growth</a:t>
            </a:r>
          </a:p>
          <a:p>
            <a:pPr lvl="1"/>
            <a:r>
              <a:rPr lang="en-US" dirty="0" smtClean="0">
                <a:solidFill>
                  <a:srgbClr val="000000"/>
                </a:solidFill>
              </a:rPr>
              <a:t>+ birth, - death</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dirty="0" smtClean="0"/>
              <a:t>Demographic transition theory, continued</a:t>
            </a:r>
            <a:endParaRPr lang="en-US" dirty="0"/>
          </a:p>
        </p:txBody>
      </p:sp>
      <p:sp>
        <p:nvSpPr>
          <p:cNvPr id="3" name="Content Placeholder 2"/>
          <p:cNvSpPr>
            <a:spLocks noGrp="1"/>
          </p:cNvSpPr>
          <p:nvPr>
            <p:ph idx="1"/>
          </p:nvPr>
        </p:nvSpPr>
        <p:spPr>
          <a:xfrm>
            <a:off x="349624" y="1981200"/>
            <a:ext cx="8489576" cy="4251325"/>
          </a:xfrm>
        </p:spPr>
        <p:txBody>
          <a:bodyPr>
            <a:normAutofit/>
          </a:bodyPr>
          <a:lstStyle/>
          <a:p>
            <a:r>
              <a:rPr lang="en-US" dirty="0" smtClean="0">
                <a:solidFill>
                  <a:srgbClr val="000000"/>
                </a:solidFill>
              </a:rPr>
              <a:t>3) late modernization </a:t>
            </a:r>
          </a:p>
          <a:p>
            <a:pPr lvl="1"/>
            <a:r>
              <a:rPr lang="en-US" u="sng" dirty="0" smtClean="0">
                <a:solidFill>
                  <a:srgbClr val="000000"/>
                </a:solidFill>
              </a:rPr>
              <a:t>Low growth</a:t>
            </a:r>
          </a:p>
          <a:p>
            <a:pPr lvl="1"/>
            <a:r>
              <a:rPr lang="en-US" dirty="0" smtClean="0">
                <a:solidFill>
                  <a:srgbClr val="000000"/>
                </a:solidFill>
              </a:rPr>
              <a:t>- birth, - death</a:t>
            </a:r>
          </a:p>
          <a:p>
            <a:pPr lvl="1"/>
            <a:endParaRPr lang="en-US" dirty="0" smtClean="0">
              <a:solidFill>
                <a:srgbClr val="000000"/>
              </a:solidFill>
            </a:endParaRPr>
          </a:p>
          <a:p>
            <a:r>
              <a:rPr lang="en-US" dirty="0" smtClean="0">
                <a:solidFill>
                  <a:srgbClr val="000000"/>
                </a:solidFill>
              </a:rPr>
              <a:t>4) </a:t>
            </a:r>
            <a:r>
              <a:rPr lang="en-US" i="1" dirty="0" smtClean="0">
                <a:solidFill>
                  <a:srgbClr val="000000"/>
                </a:solidFill>
              </a:rPr>
              <a:t>Possible:</a:t>
            </a:r>
            <a:r>
              <a:rPr lang="en-US" dirty="0" smtClean="0">
                <a:solidFill>
                  <a:srgbClr val="000000"/>
                </a:solidFill>
              </a:rPr>
              <a:t> post-modernization</a:t>
            </a:r>
          </a:p>
          <a:p>
            <a:pPr lvl="1"/>
            <a:r>
              <a:rPr lang="en-US" u="sng" dirty="0" smtClean="0">
                <a:solidFill>
                  <a:srgbClr val="000000"/>
                </a:solidFill>
              </a:rPr>
              <a:t>Declining population</a:t>
            </a:r>
            <a:endParaRPr lang="en-US" dirty="0" smtClean="0">
              <a:solidFill>
                <a:srgbClr val="000000"/>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What happens next (doom)?</a:t>
            </a:r>
            <a:endParaRPr lang="en-US" dirty="0"/>
          </a:p>
        </p:txBody>
      </p:sp>
      <p:sp>
        <p:nvSpPr>
          <p:cNvPr id="6" name="Text Placeholder 5"/>
          <p:cNvSpPr>
            <a:spLocks noGrp="1"/>
          </p:cNvSpPr>
          <p:nvPr>
            <p:ph type="body" idx="1"/>
          </p:nvPr>
        </p:nvSpPr>
        <p:spPr>
          <a:xfrm>
            <a:off x="303212" y="1417638"/>
            <a:ext cx="4040188" cy="639762"/>
          </a:xfrm>
        </p:spPr>
        <p:txBody>
          <a:bodyPr/>
          <a:lstStyle/>
          <a:p>
            <a:r>
              <a:rPr lang="en-US" sz="2200" dirty="0" smtClean="0"/>
              <a:t>K &amp; R: Localized SURGE</a:t>
            </a:r>
            <a:endParaRPr lang="en-US" sz="2200" dirty="0"/>
          </a:p>
        </p:txBody>
      </p:sp>
      <p:sp>
        <p:nvSpPr>
          <p:cNvPr id="7" name="Text Placeholder 6"/>
          <p:cNvSpPr>
            <a:spLocks noGrp="1"/>
          </p:cNvSpPr>
          <p:nvPr>
            <p:ph type="body" sz="half" idx="3"/>
          </p:nvPr>
        </p:nvSpPr>
        <p:spPr>
          <a:xfrm>
            <a:off x="4645025" y="1417638"/>
            <a:ext cx="4041775" cy="639762"/>
          </a:xfrm>
        </p:spPr>
        <p:txBody>
          <a:bodyPr/>
          <a:lstStyle/>
          <a:p>
            <a:r>
              <a:rPr lang="en-US" sz="2200" dirty="0" smtClean="0"/>
              <a:t>Longman: BUST</a:t>
            </a:r>
            <a:endParaRPr lang="en-US" sz="2200" dirty="0"/>
          </a:p>
        </p:txBody>
      </p:sp>
      <p:sp>
        <p:nvSpPr>
          <p:cNvPr id="4" name="Content Placeholder 3"/>
          <p:cNvSpPr>
            <a:spLocks noGrp="1"/>
          </p:cNvSpPr>
          <p:nvPr>
            <p:ph sz="quarter" idx="2"/>
          </p:nvPr>
        </p:nvSpPr>
        <p:spPr>
          <a:xfrm>
            <a:off x="303212" y="2133599"/>
            <a:ext cx="4040188" cy="4343401"/>
          </a:xfrm>
        </p:spPr>
        <p:txBody>
          <a:bodyPr>
            <a:normAutofit/>
          </a:bodyPr>
          <a:lstStyle/>
          <a:p>
            <a:pPr lvl="1"/>
            <a:endParaRPr lang="en-US" sz="2200" dirty="0" smtClean="0">
              <a:solidFill>
                <a:srgbClr val="000000"/>
              </a:solidFill>
            </a:endParaRPr>
          </a:p>
          <a:p>
            <a:r>
              <a:rPr lang="en-US" sz="2200" dirty="0" smtClean="0">
                <a:solidFill>
                  <a:srgbClr val="000000"/>
                </a:solidFill>
              </a:rPr>
              <a:t>growth slows in North but remains relatively high in South</a:t>
            </a:r>
          </a:p>
          <a:p>
            <a:r>
              <a:rPr lang="en-US" sz="2200" dirty="0" smtClean="0">
                <a:solidFill>
                  <a:srgbClr val="000000"/>
                </a:solidFill>
              </a:rPr>
              <a:t>exceed capacity in areas</a:t>
            </a:r>
          </a:p>
          <a:p>
            <a:r>
              <a:rPr lang="en-US" sz="2200" dirty="0" smtClean="0">
                <a:solidFill>
                  <a:srgbClr val="000000"/>
                </a:solidFill>
              </a:rPr>
              <a:t>Problems: famine, war, and low development </a:t>
            </a:r>
            <a:endParaRPr lang="en-US" sz="2200" dirty="0">
              <a:solidFill>
                <a:srgbClr val="000000"/>
              </a:solidFill>
            </a:endParaRPr>
          </a:p>
        </p:txBody>
      </p:sp>
      <p:sp>
        <p:nvSpPr>
          <p:cNvPr id="5" name="Content Placeholder 4"/>
          <p:cNvSpPr>
            <a:spLocks noGrp="1"/>
          </p:cNvSpPr>
          <p:nvPr>
            <p:ph sz="quarter" idx="4"/>
          </p:nvPr>
        </p:nvSpPr>
        <p:spPr>
          <a:xfrm>
            <a:off x="4645025" y="2057399"/>
            <a:ext cx="4041775" cy="4343401"/>
          </a:xfrm>
        </p:spPr>
        <p:txBody>
          <a:bodyPr>
            <a:normAutofit/>
          </a:bodyPr>
          <a:lstStyle/>
          <a:p>
            <a:endParaRPr lang="en-US" sz="2200" dirty="0" smtClean="0">
              <a:solidFill>
                <a:srgbClr val="000000"/>
              </a:solidFill>
            </a:endParaRPr>
          </a:p>
          <a:p>
            <a:r>
              <a:rPr lang="en-US" sz="2200" dirty="0" smtClean="0">
                <a:solidFill>
                  <a:srgbClr val="000000"/>
                </a:solidFill>
              </a:rPr>
              <a:t>growth will eventually decline everywhere</a:t>
            </a:r>
          </a:p>
          <a:p>
            <a:r>
              <a:rPr lang="en-US" sz="2200" dirty="0" smtClean="0">
                <a:solidFill>
                  <a:srgbClr val="000000"/>
                </a:solidFill>
              </a:rPr>
              <a:t>Aging </a:t>
            </a:r>
            <a:r>
              <a:rPr lang="en-US" sz="2200" i="1" dirty="0" smtClean="0">
                <a:solidFill>
                  <a:srgbClr val="000000"/>
                </a:solidFill>
              </a:rPr>
              <a:t>global</a:t>
            </a:r>
            <a:r>
              <a:rPr lang="en-US" sz="2200" dirty="0" smtClean="0">
                <a:solidFill>
                  <a:srgbClr val="000000"/>
                </a:solidFill>
              </a:rPr>
              <a:t> population</a:t>
            </a:r>
          </a:p>
          <a:p>
            <a:r>
              <a:rPr lang="en-US" sz="2200" dirty="0" smtClean="0">
                <a:solidFill>
                  <a:srgbClr val="000000"/>
                </a:solidFill>
              </a:rPr>
              <a:t>Problems: loss of entrepreneurial youth + high cost of aged = low development</a:t>
            </a:r>
            <a:endParaRPr lang="en-US" sz="2200" dirty="0">
              <a:solidFill>
                <a:srgbClr val="000000"/>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C991CB"/>
          </a:solidFill>
        </p:spPr>
        <p:txBody>
          <a:bodyPr/>
          <a:lstStyle/>
          <a:p>
            <a:r>
              <a:rPr lang="en-US" dirty="0" smtClean="0"/>
              <a:t>5)  assignment</a:t>
            </a:r>
            <a:endParaRPr lang="en-US" dirty="0"/>
          </a:p>
        </p:txBody>
      </p:sp>
      <p:sp>
        <p:nvSpPr>
          <p:cNvPr id="8" name="Content Placeholder 7"/>
          <p:cNvSpPr>
            <a:spLocks noGrp="1"/>
          </p:cNvSpPr>
          <p:nvPr>
            <p:ph idx="1"/>
          </p:nvPr>
        </p:nvSpPr>
        <p:spPr/>
        <p:txBody>
          <a:bodyPr/>
          <a:lstStyle/>
          <a:p>
            <a:r>
              <a:rPr lang="en-US" dirty="0" smtClean="0"/>
              <a:t>Who has it right?</a:t>
            </a:r>
          </a:p>
          <a:p>
            <a:r>
              <a:rPr lang="en-US" dirty="0" smtClean="0"/>
              <a:t>are we facing a surge or a bust?</a:t>
            </a:r>
          </a:p>
          <a:p>
            <a:endParaRPr lang="en-US" dirty="0"/>
          </a:p>
        </p:txBody>
      </p:sp>
    </p:spTree>
  </p:cSld>
  <p:clrMapOvr>
    <a:masterClrMapping/>
  </p:clrMapOvr>
  <p:transition xmlns:p14="http://schemas.microsoft.com/office/powerpoint/2010/mai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7" name="Picture 6"/>
          <p:cNvPicPr>
            <a:picLocks noChangeAspect="1"/>
          </p:cNvPicPr>
          <p:nvPr/>
        </p:nvPicPr>
        <p:blipFill>
          <a:blip r:embed="rId3"/>
          <a:stretch>
            <a:fillRect/>
          </a:stretch>
        </p:blipFill>
        <p:spPr>
          <a:xfrm>
            <a:off x="381000" y="381000"/>
            <a:ext cx="7797800" cy="6589690"/>
          </a:xfrm>
          <a:prstGeom prst="rect">
            <a:avLst/>
          </a:prstGeom>
        </p:spPr>
      </p:pic>
    </p:spTree>
  </p:cSld>
  <p:clrMapOvr>
    <a:masterClrMapping/>
  </p:clrMapOvr>
  <p:transition xmlns:p14="http://schemas.microsoft.com/office/powerpoint/2010/mai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sz="3000" dirty="0"/>
          </a:p>
        </p:txBody>
      </p:sp>
      <p:pic>
        <p:nvPicPr>
          <p:cNvPr id="4" name="Picture 3"/>
          <p:cNvPicPr>
            <a:picLocks noChangeAspect="1"/>
          </p:cNvPicPr>
          <p:nvPr/>
        </p:nvPicPr>
        <p:blipFill>
          <a:blip r:embed="rId3"/>
          <a:stretch>
            <a:fillRect/>
          </a:stretch>
        </p:blipFill>
        <p:spPr>
          <a:xfrm>
            <a:off x="457200" y="100356"/>
            <a:ext cx="7194550" cy="6452844"/>
          </a:xfrm>
          <a:prstGeom prst="rect">
            <a:avLst/>
          </a:prstGeom>
        </p:spPr>
      </p:pic>
    </p:spTree>
  </p:cSld>
  <p:clrMapOvr>
    <a:masterClrMapping/>
  </p:clrMapOvr>
  <p:transition xmlns:p14="http://schemas.microsoft.com/office/powerpoint/2010/mai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57200" y="146237"/>
            <a:ext cx="8229600" cy="6565526"/>
          </a:xfrm>
          <a:prstGeom prst="rect">
            <a:avLst/>
          </a:prstGeom>
        </p:spPr>
      </p:pic>
    </p:spTree>
  </p:cSld>
  <p:clrMapOvr>
    <a:masterClrMapping/>
  </p:clrMapOvr>
  <p:transition xmlns:p14="http://schemas.microsoft.com/office/powerpoint/2010/mai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381000" y="152400"/>
            <a:ext cx="8659684" cy="6705600"/>
          </a:xfrm>
          <a:prstGeom prst="rect">
            <a:avLst/>
          </a:prstGeom>
        </p:spPr>
      </p:pic>
    </p:spTree>
  </p:cSld>
  <p:clrMapOvr>
    <a:masterClrMapping/>
  </p:clrMapOvr>
  <p:transition xmlns:p14="http://schemas.microsoft.com/office/powerpoint/2010/mai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environmental problems</a:t>
            </a:r>
            <a:endParaRPr lang="en-US" dirty="0"/>
          </a:p>
        </p:txBody>
      </p:sp>
      <p:sp>
        <p:nvSpPr>
          <p:cNvPr id="3" name="Content Placeholder 2"/>
          <p:cNvSpPr>
            <a:spLocks noGrp="1"/>
          </p:cNvSpPr>
          <p:nvPr>
            <p:ph sz="quarter" idx="1"/>
          </p:nvPr>
        </p:nvSpPr>
        <p:spPr/>
        <p:txBody>
          <a:bodyPr>
            <a:normAutofit/>
          </a:bodyPr>
          <a:lstStyle/>
          <a:p>
            <a:r>
              <a:rPr lang="en-US" dirty="0" smtClean="0">
                <a:solidFill>
                  <a:srgbClr val="000000"/>
                </a:solidFill>
              </a:rPr>
              <a:t>Ozone Depletion </a:t>
            </a:r>
          </a:p>
          <a:p>
            <a:r>
              <a:rPr lang="en-US" dirty="0" smtClean="0">
                <a:solidFill>
                  <a:srgbClr val="000000"/>
                </a:solidFill>
              </a:rPr>
              <a:t>Biodiversity Loss </a:t>
            </a:r>
          </a:p>
          <a:p>
            <a:r>
              <a:rPr lang="en-US" dirty="0" smtClean="0">
                <a:solidFill>
                  <a:srgbClr val="000000"/>
                </a:solidFill>
              </a:rPr>
              <a:t>Ocean Exhaustion </a:t>
            </a:r>
          </a:p>
          <a:p>
            <a:r>
              <a:rPr lang="en-US" dirty="0" smtClean="0"/>
              <a:t>Resource exhaustion</a:t>
            </a:r>
          </a:p>
          <a:p>
            <a:r>
              <a:rPr lang="en-US" dirty="0" smtClean="0"/>
              <a:t>Climate change</a:t>
            </a:r>
          </a:p>
          <a:p>
            <a:pPr lvl="1"/>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case</a:t>
            </a:r>
            <a:endParaRPr lang="en-US" dirty="0"/>
          </a:p>
        </p:txBody>
      </p:sp>
      <p:sp>
        <p:nvSpPr>
          <p:cNvPr id="3" name="Content Placeholder 2"/>
          <p:cNvSpPr>
            <a:spLocks noGrp="1"/>
          </p:cNvSpPr>
          <p:nvPr>
            <p:ph sz="quarter" idx="1"/>
          </p:nvPr>
        </p:nvSpPr>
        <p:spPr/>
        <p:txBody>
          <a:bodyPr/>
          <a:lstStyle/>
          <a:p>
            <a:r>
              <a:rPr lang="en-US" dirty="0" smtClean="0"/>
              <a:t>The general argument for some type of intervention to protect the environment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“Tragedy of the commons”</a:t>
            </a:r>
            <a:endParaRPr lang="en-US" dirty="0"/>
          </a:p>
        </p:txBody>
      </p:sp>
      <p:sp>
        <p:nvSpPr>
          <p:cNvPr id="3" name="Content Placeholder 2"/>
          <p:cNvSpPr>
            <a:spLocks noGrp="1"/>
          </p:cNvSpPr>
          <p:nvPr>
            <p:ph sz="quarter" idx="1"/>
          </p:nvPr>
        </p:nvSpPr>
        <p:spPr/>
        <p:txBody>
          <a:bodyPr/>
          <a:lstStyle/>
          <a:p>
            <a:r>
              <a:rPr lang="en-US" i="1" dirty="0" smtClean="0">
                <a:solidFill>
                  <a:schemeClr val="tx1"/>
                </a:solidFill>
              </a:rPr>
              <a:t>Each participant pursuing his or her own best interest brings ruins to a commons, or any open-access limited resource…</a:t>
            </a:r>
          </a:p>
          <a:p>
            <a:endParaRPr lang="en-US" dirty="0" smtClean="0">
              <a:solidFill>
                <a:schemeClr val="tx1"/>
              </a:solidFill>
            </a:endParaRPr>
          </a:p>
          <a:p>
            <a:r>
              <a:rPr lang="en-US" dirty="0" smtClean="0">
                <a:solidFill>
                  <a:schemeClr val="tx1"/>
                </a:solidFill>
              </a:rPr>
              <a:t>A concept used to explain both:</a:t>
            </a:r>
          </a:p>
          <a:p>
            <a:pPr lvl="1"/>
            <a:r>
              <a:rPr lang="en-US" dirty="0" smtClean="0">
                <a:solidFill>
                  <a:schemeClr val="tx1"/>
                </a:solidFill>
              </a:rPr>
              <a:t>Overpopulation</a:t>
            </a:r>
          </a:p>
          <a:p>
            <a:pPr lvl="1"/>
            <a:r>
              <a:rPr lang="en-US" dirty="0" smtClean="0">
                <a:solidFill>
                  <a:schemeClr val="tx1"/>
                </a:solidFill>
              </a:rPr>
              <a:t>Environmental destruction</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Break it down…</a:t>
            </a:r>
            <a:endParaRPr lang="en-US" dirty="0"/>
          </a:p>
        </p:txBody>
      </p:sp>
      <p:pic>
        <p:nvPicPr>
          <p:cNvPr id="4" name="Content Placeholder 3" descr="n126466397653_8025.jpg"/>
          <p:cNvPicPr>
            <a:picLocks noGrp="1" noChangeAspect="1"/>
          </p:cNvPicPr>
          <p:nvPr>
            <p:ph sz="quarter" idx="1"/>
          </p:nvPr>
        </p:nvPicPr>
        <p:blipFill>
          <a:blip r:embed="rId3"/>
          <a:srcRect l="-24809" r="-24809"/>
          <a:stretch>
            <a:fillRect/>
          </a:stretch>
        </p:blipFill>
        <p:spPr>
          <a:xfrm>
            <a:off x="612647" y="1676400"/>
            <a:ext cx="8982559" cy="4953000"/>
          </a:xfr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a:bodyPr>
          <a:lstStyle/>
          <a:p>
            <a:r>
              <a:rPr lang="en-US" u="sng" dirty="0" smtClean="0"/>
              <a:t>commons</a:t>
            </a:r>
            <a:endParaRPr lang="en-US" u="sng" dirty="0"/>
          </a:p>
        </p:txBody>
      </p:sp>
      <p:sp>
        <p:nvSpPr>
          <p:cNvPr id="3" name="Content Placeholder 2"/>
          <p:cNvSpPr>
            <a:spLocks noGrp="1"/>
          </p:cNvSpPr>
          <p:nvPr>
            <p:ph sz="quarter" idx="1"/>
          </p:nvPr>
        </p:nvSpPr>
        <p:spPr>
          <a:xfrm>
            <a:off x="349624" y="1600200"/>
            <a:ext cx="7498976" cy="4800600"/>
          </a:xfrm>
        </p:spPr>
        <p:txBody>
          <a:bodyPr>
            <a:normAutofit/>
          </a:bodyPr>
          <a:lstStyle/>
          <a:p>
            <a:r>
              <a:rPr lang="en-US" u="sng" dirty="0" smtClean="0">
                <a:solidFill>
                  <a:srgbClr val="000000"/>
                </a:solidFill>
              </a:rPr>
              <a:t>commonly-held "pool" resources</a:t>
            </a:r>
          </a:p>
          <a:p>
            <a:r>
              <a:rPr lang="en-US" dirty="0" smtClean="0">
                <a:solidFill>
                  <a:srgbClr val="000000"/>
                </a:solidFill>
              </a:rPr>
              <a:t>No ownership, no restriction to access</a:t>
            </a:r>
          </a:p>
          <a:p>
            <a:endParaRPr lang="en-US" dirty="0" smtClean="0">
              <a:solidFill>
                <a:srgbClr val="000000"/>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man do with commons?</a:t>
            </a:r>
            <a:endParaRPr lang="en-US" dirty="0"/>
          </a:p>
        </p:txBody>
      </p:sp>
      <p:sp>
        <p:nvSpPr>
          <p:cNvPr id="3" name="Content Placeholder 2"/>
          <p:cNvSpPr>
            <a:spLocks noGrp="1"/>
          </p:cNvSpPr>
          <p:nvPr>
            <p:ph sz="quarter" idx="1"/>
          </p:nvPr>
        </p:nvSpPr>
        <p:spPr>
          <a:xfrm>
            <a:off x="612648" y="2057400"/>
            <a:ext cx="8153400" cy="4038600"/>
          </a:xfrm>
        </p:spPr>
        <p:txBody>
          <a:bodyPr/>
          <a:lstStyle/>
          <a:p>
            <a:r>
              <a:rPr lang="en-US" dirty="0" smtClean="0">
                <a:solidFill>
                  <a:srgbClr val="000000"/>
                </a:solidFill>
              </a:rPr>
              <a:t>"rational" actors</a:t>
            </a:r>
          </a:p>
          <a:p>
            <a:r>
              <a:rPr lang="en-US" dirty="0" smtClean="0">
                <a:solidFill>
                  <a:srgbClr val="000000"/>
                </a:solidFill>
              </a:rPr>
              <a:t>exploit </a:t>
            </a:r>
            <a:r>
              <a:rPr lang="en-US" u="sng" dirty="0" smtClean="0">
                <a:solidFill>
                  <a:srgbClr val="000000"/>
                </a:solidFill>
              </a:rPr>
              <a:t>common resources </a:t>
            </a:r>
          </a:p>
          <a:p>
            <a:r>
              <a:rPr lang="en-US" dirty="0" smtClean="0">
                <a:solidFill>
                  <a:srgbClr val="000000"/>
                </a:solidFill>
              </a:rPr>
              <a:t>costs &lt; benefits</a:t>
            </a:r>
          </a:p>
          <a:p>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Tragedy</a:t>
            </a:r>
            <a:endParaRPr lang="en-US" dirty="0"/>
          </a:p>
        </p:txBody>
      </p:sp>
      <p:sp>
        <p:nvSpPr>
          <p:cNvPr id="3" name="Content Placeholder 2"/>
          <p:cNvSpPr>
            <a:spLocks noGrp="1"/>
          </p:cNvSpPr>
          <p:nvPr>
            <p:ph sz="quarter" idx="1"/>
          </p:nvPr>
        </p:nvSpPr>
        <p:spPr/>
        <p:txBody>
          <a:bodyPr>
            <a:normAutofit/>
          </a:bodyPr>
          <a:lstStyle/>
          <a:p>
            <a:r>
              <a:rPr lang="en-US" dirty="0" smtClean="0">
                <a:solidFill>
                  <a:srgbClr val="000000"/>
                </a:solidFill>
              </a:rPr>
              <a:t>All individuals “rational”</a:t>
            </a:r>
          </a:p>
          <a:p>
            <a:r>
              <a:rPr lang="en-US" dirty="0" smtClean="0">
                <a:solidFill>
                  <a:srgbClr val="000000"/>
                </a:solidFill>
              </a:rPr>
              <a:t>commons are quickly filled, degraded, and ruined</a:t>
            </a:r>
          </a:p>
          <a:p>
            <a:pPr>
              <a:buNone/>
            </a:pPr>
            <a:endParaRPr lang="en-US" dirty="0" smtClean="0">
              <a:solidFill>
                <a:srgbClr val="000000"/>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685800"/>
            <a:ext cx="8229600" cy="1066800"/>
          </a:xfrm>
        </p:spPr>
        <p:txBody>
          <a:bodyPr>
            <a:normAutofit/>
          </a:bodyPr>
          <a:lstStyle/>
          <a:p>
            <a:r>
              <a:rPr lang="en-US" sz="3600" dirty="0" smtClean="0">
                <a:latin typeface="Arial" charset="0"/>
              </a:rPr>
              <a:t>Pasture Example (the village green)</a:t>
            </a:r>
            <a:endParaRPr lang="en-US" sz="3600" dirty="0"/>
          </a:p>
        </p:txBody>
      </p:sp>
      <p:sp>
        <p:nvSpPr>
          <p:cNvPr id="4" name="Content Placeholder 3"/>
          <p:cNvSpPr>
            <a:spLocks noGrp="1"/>
          </p:cNvSpPr>
          <p:nvPr>
            <p:ph sz="quarter" idx="1"/>
          </p:nvPr>
        </p:nvSpPr>
        <p:spPr>
          <a:xfrm>
            <a:off x="0" y="1676400"/>
            <a:ext cx="8766048" cy="2209800"/>
          </a:xfrm>
        </p:spPr>
        <p:txBody>
          <a:bodyPr>
            <a:normAutofit lnSpcReduction="10000"/>
          </a:bodyPr>
          <a:lstStyle/>
          <a:p>
            <a:r>
              <a:rPr lang="en-US" sz="3200" dirty="0" smtClean="0"/>
              <a:t>What are the benefits and costs to me of adding one more animal to my herd?</a:t>
            </a:r>
          </a:p>
          <a:p>
            <a:pPr lvl="1"/>
            <a:r>
              <a:rPr lang="en-US" dirty="0" smtClean="0"/>
              <a:t>Benefit: I get all the milk, meat, etc generated by that animal</a:t>
            </a:r>
          </a:p>
          <a:p>
            <a:pPr lvl="1"/>
            <a:r>
              <a:rPr lang="en-US" dirty="0" smtClean="0"/>
              <a:t>Costs: The village green is degraded a bit</a:t>
            </a:r>
          </a:p>
          <a:p>
            <a:endParaRPr lang="en-US" dirty="0"/>
          </a:p>
        </p:txBody>
      </p:sp>
      <p:pic>
        <p:nvPicPr>
          <p:cNvPr id="5" name="Picture 4" descr="expensive-cow.jpg"/>
          <p:cNvPicPr>
            <a:picLocks noChangeAspect="1"/>
          </p:cNvPicPr>
          <p:nvPr/>
        </p:nvPicPr>
        <p:blipFill>
          <a:blip r:embed="rId3"/>
          <a:stretch>
            <a:fillRect/>
          </a:stretch>
        </p:blipFill>
        <p:spPr>
          <a:xfrm>
            <a:off x="4943475" y="3905250"/>
            <a:ext cx="4200525" cy="2952750"/>
          </a:xfrm>
          <a:prstGeom prst="rect">
            <a:avLst/>
          </a:prstGeom>
        </p:spPr>
      </p:pic>
      <p:pic>
        <p:nvPicPr>
          <p:cNvPr id="6" name="Picture 5" descr="expensive-cow.jpg"/>
          <p:cNvPicPr>
            <a:picLocks noChangeAspect="1"/>
          </p:cNvPicPr>
          <p:nvPr/>
        </p:nvPicPr>
        <p:blipFill>
          <a:blip r:embed="rId3"/>
          <a:stretch>
            <a:fillRect/>
          </a:stretch>
        </p:blipFill>
        <p:spPr>
          <a:xfrm>
            <a:off x="3581400" y="4038600"/>
            <a:ext cx="1304925" cy="917294"/>
          </a:xfrm>
          <a:prstGeom prst="rect">
            <a:avLst/>
          </a:prstGeom>
        </p:spPr>
      </p:pic>
      <p:pic>
        <p:nvPicPr>
          <p:cNvPr id="7" name="Picture 6" descr="expensive-cow.jpg"/>
          <p:cNvPicPr>
            <a:picLocks noChangeAspect="1"/>
          </p:cNvPicPr>
          <p:nvPr/>
        </p:nvPicPr>
        <p:blipFill>
          <a:blip r:embed="rId3"/>
          <a:stretch>
            <a:fillRect/>
          </a:stretch>
        </p:blipFill>
        <p:spPr>
          <a:xfrm rot="20390349">
            <a:off x="3733800" y="4800600"/>
            <a:ext cx="1304925" cy="917294"/>
          </a:xfrm>
          <a:prstGeom prst="rect">
            <a:avLst/>
          </a:prstGeom>
        </p:spPr>
      </p:pic>
      <p:pic>
        <p:nvPicPr>
          <p:cNvPr id="8" name="Picture 7" descr="expensive-cow.jpg"/>
          <p:cNvPicPr>
            <a:picLocks noChangeAspect="1"/>
          </p:cNvPicPr>
          <p:nvPr/>
        </p:nvPicPr>
        <p:blipFill>
          <a:blip r:embed="rId3"/>
          <a:stretch>
            <a:fillRect/>
          </a:stretch>
        </p:blipFill>
        <p:spPr>
          <a:xfrm rot="2079020">
            <a:off x="2362200" y="4267200"/>
            <a:ext cx="1304925" cy="917294"/>
          </a:xfrm>
          <a:prstGeom prst="rect">
            <a:avLst/>
          </a:prstGeom>
        </p:spPr>
      </p:pic>
      <p:pic>
        <p:nvPicPr>
          <p:cNvPr id="9" name="Picture 8" descr="expensive-cow.jpg"/>
          <p:cNvPicPr>
            <a:picLocks noChangeAspect="1"/>
          </p:cNvPicPr>
          <p:nvPr/>
        </p:nvPicPr>
        <p:blipFill>
          <a:blip r:embed="rId3"/>
          <a:stretch>
            <a:fillRect/>
          </a:stretch>
        </p:blipFill>
        <p:spPr>
          <a:xfrm>
            <a:off x="2971800" y="5486400"/>
            <a:ext cx="1304925" cy="917294"/>
          </a:xfrm>
          <a:prstGeom prst="rect">
            <a:avLst/>
          </a:prstGeom>
        </p:spPr>
      </p:pic>
      <p:pic>
        <p:nvPicPr>
          <p:cNvPr id="10" name="Picture 9" descr="expensive-cow.jpg"/>
          <p:cNvPicPr>
            <a:picLocks noChangeAspect="1"/>
          </p:cNvPicPr>
          <p:nvPr/>
        </p:nvPicPr>
        <p:blipFill>
          <a:blip r:embed="rId3"/>
          <a:stretch>
            <a:fillRect/>
          </a:stretch>
        </p:blipFill>
        <p:spPr>
          <a:xfrm rot="547502">
            <a:off x="1905000" y="5257800"/>
            <a:ext cx="1304925" cy="917294"/>
          </a:xfrm>
          <a:prstGeom prst="rect">
            <a:avLst/>
          </a:prstGeom>
        </p:spPr>
      </p:pic>
      <p:pic>
        <p:nvPicPr>
          <p:cNvPr id="11" name="Picture 10" descr="expensive-cow.jpg"/>
          <p:cNvPicPr>
            <a:picLocks noChangeAspect="1"/>
          </p:cNvPicPr>
          <p:nvPr/>
        </p:nvPicPr>
        <p:blipFill>
          <a:blip r:embed="rId3"/>
          <a:stretch>
            <a:fillRect/>
          </a:stretch>
        </p:blipFill>
        <p:spPr>
          <a:xfrm rot="20705910">
            <a:off x="1752600" y="5940706"/>
            <a:ext cx="1304925" cy="917294"/>
          </a:xfrm>
          <a:prstGeom prst="rect">
            <a:avLst/>
          </a:prstGeom>
        </p:spPr>
      </p:pic>
      <p:pic>
        <p:nvPicPr>
          <p:cNvPr id="12" name="Picture 11" descr="expensive-cow.jpg"/>
          <p:cNvPicPr>
            <a:picLocks noChangeAspect="1"/>
          </p:cNvPicPr>
          <p:nvPr/>
        </p:nvPicPr>
        <p:blipFill>
          <a:blip r:embed="rId3"/>
          <a:stretch>
            <a:fillRect/>
          </a:stretch>
        </p:blipFill>
        <p:spPr>
          <a:xfrm>
            <a:off x="1371600" y="4876800"/>
            <a:ext cx="1304925" cy="917294"/>
          </a:xfrm>
          <a:prstGeom prst="rect">
            <a:avLst/>
          </a:prstGeom>
        </p:spPr>
      </p:pic>
      <p:pic>
        <p:nvPicPr>
          <p:cNvPr id="13" name="Picture 12" descr="expensive-cow.jpg"/>
          <p:cNvPicPr>
            <a:picLocks noChangeAspect="1"/>
          </p:cNvPicPr>
          <p:nvPr/>
        </p:nvPicPr>
        <p:blipFill>
          <a:blip r:embed="rId3"/>
          <a:stretch>
            <a:fillRect/>
          </a:stretch>
        </p:blipFill>
        <p:spPr>
          <a:xfrm rot="20925065">
            <a:off x="457200" y="5940706"/>
            <a:ext cx="1304925" cy="917294"/>
          </a:xfrm>
          <a:prstGeom prst="rect">
            <a:avLst/>
          </a:prstGeom>
        </p:spPr>
      </p:pic>
      <p:pic>
        <p:nvPicPr>
          <p:cNvPr id="14" name="Picture 13" descr="expensive-cow.jpg"/>
          <p:cNvPicPr>
            <a:picLocks noChangeAspect="1"/>
          </p:cNvPicPr>
          <p:nvPr/>
        </p:nvPicPr>
        <p:blipFill>
          <a:blip r:embed="rId3"/>
          <a:stretch>
            <a:fillRect/>
          </a:stretch>
        </p:blipFill>
        <p:spPr>
          <a:xfrm rot="20705910">
            <a:off x="553202" y="4038561"/>
            <a:ext cx="1304925" cy="917294"/>
          </a:xfrm>
          <a:prstGeom prst="rect">
            <a:avLst/>
          </a:prstGeom>
        </p:spPr>
      </p:pic>
      <p:pic>
        <p:nvPicPr>
          <p:cNvPr id="15" name="Picture 14" descr="expensive-cow.jpg"/>
          <p:cNvPicPr>
            <a:picLocks noChangeAspect="1"/>
          </p:cNvPicPr>
          <p:nvPr/>
        </p:nvPicPr>
        <p:blipFill>
          <a:blip r:embed="rId3"/>
          <a:stretch>
            <a:fillRect/>
          </a:stretch>
        </p:blipFill>
        <p:spPr>
          <a:xfrm rot="2149218">
            <a:off x="0" y="4876800"/>
            <a:ext cx="1304925" cy="917294"/>
          </a:xfrm>
          <a:prstGeom prst="rect">
            <a:avLst/>
          </a:prstGeom>
        </p:spPr>
      </p:pic>
      <p:pic>
        <p:nvPicPr>
          <p:cNvPr id="16" name="Picture 15" descr="expensive-cow.jpg"/>
          <p:cNvPicPr>
            <a:picLocks noChangeAspect="1"/>
          </p:cNvPicPr>
          <p:nvPr/>
        </p:nvPicPr>
        <p:blipFill>
          <a:blip r:embed="rId3"/>
          <a:stretch>
            <a:fillRect/>
          </a:stretch>
        </p:blipFill>
        <p:spPr>
          <a:xfrm rot="2149218">
            <a:off x="3726412" y="6010101"/>
            <a:ext cx="1304925" cy="917294"/>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457200"/>
            <a:ext cx="8153400" cy="990600"/>
          </a:xfrm>
        </p:spPr>
        <p:txBody>
          <a:bodyPr/>
          <a:lstStyle/>
          <a:p>
            <a:r>
              <a:rPr lang="en-US" dirty="0" smtClean="0"/>
              <a:t>Crabbing example</a:t>
            </a:r>
            <a:endParaRPr lang="en-US" dirty="0"/>
          </a:p>
        </p:txBody>
      </p:sp>
      <p:sp>
        <p:nvSpPr>
          <p:cNvPr id="3" name="Content Placeholder 2"/>
          <p:cNvSpPr>
            <a:spLocks noGrp="1"/>
          </p:cNvSpPr>
          <p:nvPr>
            <p:ph sz="quarter" idx="4294967295"/>
          </p:nvPr>
        </p:nvSpPr>
        <p:spPr>
          <a:xfrm>
            <a:off x="533400" y="2057400"/>
            <a:ext cx="8153400" cy="4191000"/>
          </a:xfrm>
        </p:spPr>
        <p:txBody>
          <a:bodyPr/>
          <a:lstStyle/>
          <a:p>
            <a:endParaRPr lang="en-US" dirty="0"/>
          </a:p>
        </p:txBody>
      </p:sp>
      <p:pic>
        <p:nvPicPr>
          <p:cNvPr id="5" name="Picture 4" descr="crab.gif"/>
          <p:cNvPicPr>
            <a:picLocks noChangeAspect="1"/>
          </p:cNvPicPr>
          <p:nvPr/>
        </p:nvPicPr>
        <p:blipFill>
          <a:blip r:embed="rId3"/>
          <a:stretch>
            <a:fillRect/>
          </a:stretch>
        </p:blipFill>
        <p:spPr>
          <a:xfrm>
            <a:off x="6019801" y="1905000"/>
            <a:ext cx="3581399" cy="3581400"/>
          </a:xfrm>
          <a:prstGeom prst="rect">
            <a:avLst/>
          </a:prstGeom>
        </p:spPr>
      </p:pic>
      <p:sp>
        <p:nvSpPr>
          <p:cNvPr id="6" name="Heart 5"/>
          <p:cNvSpPr/>
          <p:nvPr/>
        </p:nvSpPr>
        <p:spPr>
          <a:xfrm>
            <a:off x="6324600" y="2057400"/>
            <a:ext cx="685800" cy="762000"/>
          </a:xfrm>
          <a:prstGeom prst="hear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crab.gif"/>
          <p:cNvPicPr>
            <a:picLocks noChangeAspect="1"/>
          </p:cNvPicPr>
          <p:nvPr/>
        </p:nvPicPr>
        <p:blipFill>
          <a:blip r:embed="rId3"/>
          <a:stretch>
            <a:fillRect/>
          </a:stretch>
        </p:blipFill>
        <p:spPr>
          <a:xfrm>
            <a:off x="1066800" y="3962400"/>
            <a:ext cx="838200" cy="838200"/>
          </a:xfrm>
          <a:prstGeom prst="rect">
            <a:avLst/>
          </a:prstGeom>
        </p:spPr>
      </p:pic>
      <p:pic>
        <p:nvPicPr>
          <p:cNvPr id="11" name="Picture 10" descr="crab.gif"/>
          <p:cNvPicPr>
            <a:picLocks noChangeAspect="1"/>
          </p:cNvPicPr>
          <p:nvPr/>
        </p:nvPicPr>
        <p:blipFill>
          <a:blip r:embed="rId3"/>
          <a:stretch>
            <a:fillRect/>
          </a:stretch>
        </p:blipFill>
        <p:spPr>
          <a:xfrm>
            <a:off x="3733801" y="2057400"/>
            <a:ext cx="3581399" cy="3581400"/>
          </a:xfrm>
          <a:prstGeom prst="rect">
            <a:avLst/>
          </a:prstGeom>
        </p:spPr>
      </p:pic>
      <p:pic>
        <p:nvPicPr>
          <p:cNvPr id="18" name="Picture 17" descr="crab.gif"/>
          <p:cNvPicPr>
            <a:picLocks noChangeAspect="1"/>
          </p:cNvPicPr>
          <p:nvPr/>
        </p:nvPicPr>
        <p:blipFill>
          <a:blip r:embed="rId3"/>
          <a:stretch>
            <a:fillRect/>
          </a:stretch>
        </p:blipFill>
        <p:spPr>
          <a:xfrm>
            <a:off x="1905001" y="3886200"/>
            <a:ext cx="990599" cy="990600"/>
          </a:xfrm>
          <a:prstGeom prst="rect">
            <a:avLst/>
          </a:prstGeom>
        </p:spPr>
      </p:pic>
      <p:pic>
        <p:nvPicPr>
          <p:cNvPr id="19" name="Picture 18" descr="crab.gif"/>
          <p:cNvPicPr>
            <a:picLocks noChangeAspect="1"/>
          </p:cNvPicPr>
          <p:nvPr/>
        </p:nvPicPr>
        <p:blipFill>
          <a:blip r:embed="rId3"/>
          <a:stretch>
            <a:fillRect/>
          </a:stretch>
        </p:blipFill>
        <p:spPr>
          <a:xfrm>
            <a:off x="2819401" y="3657600"/>
            <a:ext cx="1295399" cy="1295400"/>
          </a:xfrm>
          <a:prstGeom prst="rect">
            <a:avLst/>
          </a:prstGeom>
        </p:spPr>
      </p:pic>
      <p:pic>
        <p:nvPicPr>
          <p:cNvPr id="20" name="Picture 19" descr="crab.gif"/>
          <p:cNvPicPr>
            <a:picLocks noChangeAspect="1"/>
          </p:cNvPicPr>
          <p:nvPr/>
        </p:nvPicPr>
        <p:blipFill>
          <a:blip r:embed="rId3"/>
          <a:stretch>
            <a:fillRect/>
          </a:stretch>
        </p:blipFill>
        <p:spPr>
          <a:xfrm>
            <a:off x="381000" y="4191000"/>
            <a:ext cx="609600" cy="609600"/>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“Tragedy” recommendation:</a:t>
            </a:r>
            <a:endParaRPr lang="en-US" dirty="0"/>
          </a:p>
        </p:txBody>
      </p:sp>
      <p:sp>
        <p:nvSpPr>
          <p:cNvPr id="3" name="Content Placeholder 2"/>
          <p:cNvSpPr>
            <a:spLocks noGrp="1"/>
          </p:cNvSpPr>
          <p:nvPr>
            <p:ph sz="quarter" idx="1"/>
          </p:nvPr>
        </p:nvSpPr>
        <p:spPr/>
        <p:txBody>
          <a:bodyPr>
            <a:normAutofit/>
          </a:bodyPr>
          <a:lstStyle/>
          <a:p>
            <a:r>
              <a:rPr lang="en-US" dirty="0" smtClean="0">
                <a:solidFill>
                  <a:srgbClr val="000000"/>
                </a:solidFill>
              </a:rPr>
              <a:t>Men aren’t angels</a:t>
            </a:r>
          </a:p>
          <a:p>
            <a:r>
              <a:rPr lang="en-US" dirty="0" smtClean="0">
                <a:solidFill>
                  <a:srgbClr val="000000"/>
                </a:solidFill>
              </a:rPr>
              <a:t>regulate</a:t>
            </a:r>
          </a:p>
          <a:p>
            <a:endParaRPr lang="en-US" dirty="0">
              <a:solidFill>
                <a:srgbClr val="000000"/>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a:t>
            </a:r>
            <a:endParaRPr lang="en-US" dirty="0"/>
          </a:p>
        </p:txBody>
      </p:sp>
      <p:sp>
        <p:nvSpPr>
          <p:cNvPr id="3" name="Content Placeholder 2"/>
          <p:cNvSpPr>
            <a:spLocks noGrp="1"/>
          </p:cNvSpPr>
          <p:nvPr>
            <p:ph idx="1"/>
          </p:nvPr>
        </p:nvSpPr>
        <p:spPr/>
        <p:txBody>
          <a:bodyPr/>
          <a:lstStyle/>
          <a:p>
            <a:r>
              <a:rPr lang="en-US" dirty="0" smtClean="0"/>
              <a:t>Where does money come from?</a:t>
            </a:r>
          </a:p>
          <a:p>
            <a:pPr lvl="1"/>
            <a:r>
              <a:rPr lang="en-US" dirty="0" smtClean="0"/>
              <a:t>Why are some rich, some poor?</a:t>
            </a: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5048" cy="1219200"/>
          </a:xfrm>
        </p:spPr>
        <p:txBody>
          <a:bodyPr>
            <a:normAutofit/>
          </a:bodyPr>
          <a:lstStyle/>
          <a:p>
            <a:endParaRPr lang="en-US" dirty="0"/>
          </a:p>
        </p:txBody>
      </p:sp>
      <p:sp>
        <p:nvSpPr>
          <p:cNvPr id="3" name="Content Placeholder 2"/>
          <p:cNvSpPr>
            <a:spLocks noGrp="1"/>
          </p:cNvSpPr>
          <p:nvPr>
            <p:ph sz="quarter" idx="1"/>
          </p:nvPr>
        </p:nvSpPr>
        <p:spPr/>
        <p:txBody>
          <a:bodyPr>
            <a:normAutofit/>
          </a:bodyPr>
          <a:lstStyle/>
          <a:p>
            <a:r>
              <a:rPr lang="en-US" u="sng" dirty="0" err="1" smtClean="0">
                <a:solidFill>
                  <a:srgbClr val="000000"/>
                </a:solidFill>
              </a:rPr>
              <a:t>Ecopolitics</a:t>
            </a:r>
            <a:r>
              <a:rPr lang="en-US" dirty="0" smtClean="0">
                <a:solidFill>
                  <a:srgbClr val="000000"/>
                </a:solidFill>
              </a:rPr>
              <a:t>: policy to manage human impact on the environment </a:t>
            </a:r>
          </a:p>
          <a:p>
            <a:pPr lvl="1"/>
            <a:r>
              <a:rPr lang="en-US" dirty="0" smtClean="0"/>
              <a:t>environmental protection policy and sustainability initiatives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Questions to consider</a:t>
            </a:r>
            <a:endParaRPr lang="en-US" dirty="0"/>
          </a:p>
        </p:txBody>
      </p:sp>
      <p:sp>
        <p:nvSpPr>
          <p:cNvPr id="3" name="Content Placeholder 2"/>
          <p:cNvSpPr>
            <a:spLocks noGrp="1"/>
          </p:cNvSpPr>
          <p:nvPr>
            <p:ph idx="1"/>
          </p:nvPr>
        </p:nvSpPr>
        <p:spPr>
          <a:xfrm>
            <a:off x="349624" y="1828800"/>
            <a:ext cx="8184776" cy="5105400"/>
          </a:xfrm>
        </p:spPr>
        <p:txBody>
          <a:bodyPr>
            <a:normAutofit/>
          </a:bodyPr>
          <a:lstStyle/>
          <a:p>
            <a:r>
              <a:rPr lang="en-US" dirty="0" smtClean="0">
                <a:solidFill>
                  <a:srgbClr val="000000"/>
                </a:solidFill>
              </a:rPr>
              <a:t>Is there a contradiction between efficiency and democracy?</a:t>
            </a:r>
          </a:p>
          <a:p>
            <a:pPr lvl="1"/>
            <a:r>
              <a:rPr lang="en-US" dirty="0" smtClean="0">
                <a:solidFill>
                  <a:srgbClr val="000000"/>
                </a:solidFill>
              </a:rPr>
              <a:t>Between capitalism and sustainable development?</a:t>
            </a:r>
          </a:p>
          <a:p>
            <a:r>
              <a:rPr lang="en-US" dirty="0" smtClean="0">
                <a:solidFill>
                  <a:srgbClr val="000000"/>
                </a:solidFill>
              </a:rPr>
              <a:t>How important is environmental policy?</a:t>
            </a:r>
          </a:p>
          <a:p>
            <a:r>
              <a:rPr lang="en-US" dirty="0" smtClean="0">
                <a:solidFill>
                  <a:srgbClr val="000000"/>
                </a:solidFill>
              </a:rPr>
              <a:t>What pushes states to pursue environmental regulation?</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8229600" cy="1066800"/>
          </a:xfrm>
          <a:solidFill>
            <a:srgbClr val="C991CB"/>
          </a:solidFill>
        </p:spPr>
        <p:txBody>
          <a:bodyPr/>
          <a:lstStyle/>
          <a:p>
            <a:r>
              <a:rPr lang="en-US" dirty="0" smtClean="0"/>
              <a:t>6) last assignment</a:t>
            </a:r>
            <a:endParaRPr lang="en-US" dirty="0"/>
          </a:p>
        </p:txBody>
      </p:sp>
      <p:sp>
        <p:nvSpPr>
          <p:cNvPr id="3" name="Content Placeholder 2"/>
          <p:cNvSpPr>
            <a:spLocks noGrp="1"/>
          </p:cNvSpPr>
          <p:nvPr>
            <p:ph sz="quarter" idx="1"/>
          </p:nvPr>
        </p:nvSpPr>
        <p:spPr>
          <a:xfrm>
            <a:off x="0" y="2286000"/>
            <a:ext cx="8766048" cy="3810000"/>
          </a:xfrm>
        </p:spPr>
        <p:txBody>
          <a:bodyPr>
            <a:normAutofit/>
          </a:bodyPr>
          <a:lstStyle/>
          <a:p>
            <a:endParaRPr lang="en-US" dirty="0" smtClean="0"/>
          </a:p>
          <a:p>
            <a:r>
              <a:rPr lang="en-US" dirty="0" smtClean="0"/>
              <a:t>Choose an angle</a:t>
            </a:r>
          </a:p>
          <a:p>
            <a:r>
              <a:rPr lang="en-US" dirty="0" smtClean="0"/>
              <a:t>You are in charge of a PR campaign to convince the public that there is/is not something happening to our climate</a:t>
            </a:r>
          </a:p>
          <a:p>
            <a:r>
              <a:rPr lang="en-US" dirty="0" smtClean="0"/>
              <a:t>What are the key arguments you will use, policies you suggest?</a:t>
            </a:r>
          </a:p>
        </p:txBody>
      </p:sp>
      <p:pic>
        <p:nvPicPr>
          <p:cNvPr id="4" name="Picture 3" descr="mad-men-2.jpg"/>
          <p:cNvPicPr>
            <a:picLocks noChangeAspect="1"/>
          </p:cNvPicPr>
          <p:nvPr/>
        </p:nvPicPr>
        <p:blipFill>
          <a:blip r:embed="rId3"/>
          <a:stretch>
            <a:fillRect/>
          </a:stretch>
        </p:blipFill>
        <p:spPr>
          <a:xfrm>
            <a:off x="4276570" y="0"/>
            <a:ext cx="4867430" cy="3243263"/>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Endowment: guns, germs, steel</a:t>
            </a:r>
            <a:endParaRPr lang="en-US" dirty="0"/>
          </a:p>
        </p:txBody>
      </p:sp>
      <p:sp>
        <p:nvSpPr>
          <p:cNvPr id="3" name="Content Placeholder 2"/>
          <p:cNvSpPr>
            <a:spLocks noGrp="1"/>
          </p:cNvSpPr>
          <p:nvPr>
            <p:ph idx="1"/>
          </p:nvPr>
        </p:nvSpPr>
        <p:spPr/>
        <p:txBody>
          <a:bodyPr/>
          <a:lstStyle/>
          <a:p>
            <a:r>
              <a:rPr lang="en-US" dirty="0" smtClean="0"/>
              <a:t>Climate</a:t>
            </a:r>
          </a:p>
          <a:p>
            <a:r>
              <a:rPr lang="en-US" dirty="0" smtClean="0"/>
              <a:t>Geography</a:t>
            </a:r>
          </a:p>
          <a:p>
            <a:r>
              <a:rPr lang="en-US" dirty="0" smtClean="0"/>
              <a:t>resources</a:t>
            </a: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Urban.thmx</Template>
  <TotalTime>12533</TotalTime>
  <Words>7017</Words>
  <Application>Microsoft Macintosh PowerPoint</Application>
  <PresentationFormat>On-screen Show (4:3)</PresentationFormat>
  <Paragraphs>884</Paragraphs>
  <Slides>82</Slides>
  <Notes>81</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Urban</vt:lpstr>
      <vt:lpstr>World Politics</vt:lpstr>
      <vt:lpstr>The Global South</vt:lpstr>
      <vt:lpstr>Measuring economic problems</vt:lpstr>
      <vt:lpstr>The Brandt Line</vt:lpstr>
      <vt:lpstr>PowerPoint Presentation</vt:lpstr>
      <vt:lpstr>PowerPoint Presentation</vt:lpstr>
      <vt:lpstr>PowerPoint Presentation</vt:lpstr>
      <vt:lpstr>Origins</vt:lpstr>
      <vt:lpstr>Endowment: guns, germs, steel</vt:lpstr>
      <vt:lpstr>PowerPoint Presentation</vt:lpstr>
      <vt:lpstr>Colonialism: history</vt:lpstr>
      <vt:lpstr>Colonialism: history</vt:lpstr>
      <vt:lpstr>Colonial legacy: persistence</vt:lpstr>
      <vt:lpstr>3) Dependency cycle</vt:lpstr>
      <vt:lpstr>1)  First assignment</vt:lpstr>
      <vt:lpstr>PowerPoint Presentation</vt:lpstr>
      <vt:lpstr>Video-wealth </vt:lpstr>
      <vt:lpstr>What Is Globalization?</vt:lpstr>
      <vt:lpstr>Economic globalization </vt:lpstr>
      <vt:lpstr>Trade growth</vt:lpstr>
      <vt:lpstr>Economic globalization: benefits</vt:lpstr>
      <vt:lpstr>Economic globalization: problems</vt:lpstr>
      <vt:lpstr>Technological globalization</vt:lpstr>
      <vt:lpstr>Political globalization</vt:lpstr>
      <vt:lpstr>Combine these = cultural</vt:lpstr>
      <vt:lpstr>Cultural globalization: benefits</vt:lpstr>
      <vt:lpstr>Cultural globalization: problems</vt:lpstr>
      <vt:lpstr>Next: globalization and wealth</vt:lpstr>
      <vt:lpstr># in extreme poverty fallen  29% 1990   to   18% 2004   + better infant mortality, education </vt:lpstr>
      <vt:lpstr>global</vt:lpstr>
      <vt:lpstr>Reject inequality</vt:lpstr>
      <vt:lpstr>inequality?</vt:lpstr>
      <vt:lpstr>Francis Fukuyama: the end of history  </vt:lpstr>
      <vt:lpstr>Huntington: Clash of Civilizations</vt:lpstr>
      <vt:lpstr>Hoffman</vt:lpstr>
      <vt:lpstr>2)  Who has it right?</vt:lpstr>
      <vt:lpstr>Human Rights</vt:lpstr>
      <vt:lpstr>Human rights law</vt:lpstr>
      <vt:lpstr>Modern HR law: post WWII</vt:lpstr>
      <vt:lpstr>3 major human rights debates</vt:lpstr>
      <vt:lpstr>Universal Declaration of Human Rights </vt:lpstr>
      <vt:lpstr>UDHR</vt:lpstr>
      <vt:lpstr>PowerPoint Presentation</vt:lpstr>
      <vt:lpstr>Debate #2 human right?</vt:lpstr>
      <vt:lpstr>Debate #3: who protects</vt:lpstr>
      <vt:lpstr>3)  Human Rights Assignment</vt:lpstr>
      <vt:lpstr>PowerPoint Presentation</vt:lpstr>
      <vt:lpstr>Norms “transfer”?</vt:lpstr>
      <vt:lpstr>discrimination = violent norms of behavior </vt:lpstr>
      <vt:lpstr>findings (violence begets violence)</vt:lpstr>
      <vt:lpstr>PowerPoint Presentation</vt:lpstr>
      <vt:lpstr>Historical gender disparities</vt:lpstr>
      <vt:lpstr>Women: the plan</vt:lpstr>
      <vt:lpstr>Exclusion of women: 2 realities </vt:lpstr>
      <vt:lpstr>“feminization of poverty”:  US example</vt:lpstr>
      <vt:lpstr>Women and development example</vt:lpstr>
      <vt:lpstr>Other benefits</vt:lpstr>
      <vt:lpstr>4)  discussion</vt:lpstr>
      <vt:lpstr>Population size and growth</vt:lpstr>
      <vt:lpstr>Some trends</vt:lpstr>
      <vt:lpstr>Where is current growth?</vt:lpstr>
      <vt:lpstr>PowerPoint Presentation</vt:lpstr>
      <vt:lpstr>“stages” of growth: demographic transition theory</vt:lpstr>
      <vt:lpstr>Demographic transition theory, continued</vt:lpstr>
      <vt:lpstr>What happens next (doom)?</vt:lpstr>
      <vt:lpstr>5)  assignment</vt:lpstr>
      <vt:lpstr>PowerPoint Presentation</vt:lpstr>
      <vt:lpstr>PowerPoint Presentation</vt:lpstr>
      <vt:lpstr>PowerPoint Presentation</vt:lpstr>
      <vt:lpstr>Some environmental problems</vt:lpstr>
      <vt:lpstr>making a case</vt:lpstr>
      <vt:lpstr>“Tragedy of the commons”</vt:lpstr>
      <vt:lpstr>Break it down…</vt:lpstr>
      <vt:lpstr>commons</vt:lpstr>
      <vt:lpstr>What will man do with commons?</vt:lpstr>
      <vt:lpstr>Tragedy</vt:lpstr>
      <vt:lpstr>Pasture Example (the village green)</vt:lpstr>
      <vt:lpstr>Crabbing example</vt:lpstr>
      <vt:lpstr>“Tragedy” recommendation:</vt:lpstr>
      <vt:lpstr>PowerPoint Presentation</vt:lpstr>
      <vt:lpstr>Questions to consider</vt:lpstr>
      <vt:lpstr>6) last assignment</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Liberalism and Realism</dc:title>
  <dc:creator> Leah M. Graham</dc:creator>
  <cp:lastModifiedBy>Melissa Vorse</cp:lastModifiedBy>
  <cp:revision>429</cp:revision>
  <cp:lastPrinted>2014-04-02T21:13:50Z</cp:lastPrinted>
  <dcterms:created xsi:type="dcterms:W3CDTF">2014-07-03T20:52:09Z</dcterms:created>
  <dcterms:modified xsi:type="dcterms:W3CDTF">2017-05-03T03:31:12Z</dcterms:modified>
</cp:coreProperties>
</file>